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EF0F0"/>
    <a:srgbClr val="00A4DE"/>
    <a:srgbClr val="CD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4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1/Chapitre 1 • Stabilité génétique et évolution clonale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476584" y="2915086"/>
            <a:ext cx="1463327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F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A4DE"/>
                </a:solidFill>
                <a:ea typeface="Verdana" panose="020B0604030504040204" pitchFamily="34" charset="0"/>
              </a:rPr>
              <a:t>Caractéristiques génétiques</a:t>
            </a:r>
            <a:endParaRPr lang="fr-FR" sz="1400" b="1" dirty="0">
              <a:solidFill>
                <a:srgbClr val="00A4DE"/>
              </a:solidFill>
              <a:ea typeface="Verdana" panose="020B060403050404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303224" y="3030541"/>
            <a:ext cx="848282" cy="325636"/>
          </a:xfrm>
          <a:prstGeom prst="roundRect">
            <a:avLst>
              <a:gd name="adj" fmla="val 9487"/>
            </a:avLst>
          </a:prstGeom>
          <a:solidFill>
            <a:srgbClr val="FEF0F0"/>
          </a:solidFill>
          <a:ln w="952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CLONE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511726" y="2915086"/>
            <a:ext cx="1401687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CC0099"/>
                </a:solidFill>
                <a:ea typeface="Verdana" panose="020B0604030504040204" pitchFamily="34" charset="0"/>
              </a:rPr>
              <a:t>Caractéristiques de structure</a:t>
            </a:r>
            <a:endParaRPr lang="fr-FR" sz="1400" b="1" dirty="0">
              <a:solidFill>
                <a:srgbClr val="CC0099"/>
              </a:solidFill>
              <a:ea typeface="Verdana" panose="020B0604030504040204" pitchFamily="34" charset="0"/>
            </a:endParaRPr>
          </a:p>
        </p:txBody>
      </p:sp>
      <p:cxnSp>
        <p:nvCxnSpPr>
          <p:cNvPr id="12" name="Connecteur droit 11"/>
          <p:cNvCxnSpPr>
            <a:stCxn id="5" idx="3"/>
            <a:endCxn id="9" idx="1"/>
          </p:cNvCxnSpPr>
          <p:nvPr/>
        </p:nvCxnSpPr>
        <p:spPr>
          <a:xfrm>
            <a:off x="5939911" y="3191877"/>
            <a:ext cx="363313" cy="148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7151506" y="3197776"/>
            <a:ext cx="360220" cy="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5" idx="0"/>
            <a:endCxn id="24" idx="2"/>
          </p:cNvCxnSpPr>
          <p:nvPr/>
        </p:nvCxnSpPr>
        <p:spPr>
          <a:xfrm flipV="1">
            <a:off x="5208248" y="1779850"/>
            <a:ext cx="0" cy="1135236"/>
          </a:xfrm>
          <a:prstGeom prst="line">
            <a:avLst/>
          </a:prstGeom>
          <a:ln w="127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22" idx="0"/>
            <a:endCxn id="5" idx="2"/>
          </p:cNvCxnSpPr>
          <p:nvPr/>
        </p:nvCxnSpPr>
        <p:spPr>
          <a:xfrm flipV="1">
            <a:off x="5208248" y="3468667"/>
            <a:ext cx="0" cy="1130474"/>
          </a:xfrm>
          <a:prstGeom prst="line">
            <a:avLst/>
          </a:prstGeom>
          <a:ln w="1270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8519306" y="2101627"/>
            <a:ext cx="1211594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Cellules </a:t>
            </a:r>
            <a:br>
              <a:rPr lang="fr-FR" sz="1400" dirty="0" smtClean="0">
                <a:ea typeface="Verdana" panose="020B0604030504040204" pitchFamily="34" charset="0"/>
              </a:rPr>
            </a:br>
            <a:r>
              <a:rPr lang="fr-FR" sz="1400" dirty="0" smtClean="0">
                <a:ea typeface="Verdana" panose="020B0604030504040204" pitchFamily="34" charset="0"/>
              </a:rPr>
              <a:t>séparées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8519306" y="3728543"/>
            <a:ext cx="1211594" cy="100947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Cellules </a:t>
            </a:r>
            <a:br>
              <a:rPr lang="fr-FR" sz="1400" dirty="0" smtClean="0">
                <a:ea typeface="Verdana" panose="020B0604030504040204" pitchFamily="34" charset="0"/>
              </a:rPr>
            </a:br>
            <a:r>
              <a:rPr lang="fr-FR" sz="1400" dirty="0" smtClean="0">
                <a:ea typeface="Verdana" panose="020B0604030504040204" pitchFamily="34" charset="0"/>
              </a:rPr>
              <a:t>associées de façon stable (tissu solide)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17" name="Connecteur droit 16"/>
          <p:cNvCxnSpPr>
            <a:stCxn id="10" idx="0"/>
            <a:endCxn id="14" idx="1"/>
          </p:cNvCxnSpPr>
          <p:nvPr/>
        </p:nvCxnSpPr>
        <p:spPr>
          <a:xfrm flipV="1">
            <a:off x="8212570" y="2378418"/>
            <a:ext cx="306736" cy="536668"/>
          </a:xfrm>
          <a:prstGeom prst="line">
            <a:avLst/>
          </a:prstGeom>
          <a:ln w="127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0" idx="2"/>
            <a:endCxn id="15" idx="1"/>
          </p:cNvCxnSpPr>
          <p:nvPr/>
        </p:nvCxnSpPr>
        <p:spPr>
          <a:xfrm>
            <a:off x="8212570" y="3468667"/>
            <a:ext cx="306736" cy="764612"/>
          </a:xfrm>
          <a:prstGeom prst="line">
            <a:avLst/>
          </a:prstGeom>
          <a:ln w="127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476584" y="4599141"/>
            <a:ext cx="1463327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accent2"/>
                </a:solidFill>
                <a:ea typeface="Verdana" panose="020B0604030504040204" pitchFamily="34" charset="0"/>
              </a:rPr>
              <a:t>Diversité</a:t>
            </a:r>
            <a:endParaRPr lang="fr-FR" sz="1400" b="1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476585" y="1454214"/>
            <a:ext cx="1463326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00B050"/>
                </a:solidFill>
                <a:ea typeface="Verdana" panose="020B0604030504040204" pitchFamily="34" charset="0"/>
              </a:rPr>
              <a:t>Homogénéité</a:t>
            </a:r>
            <a:endParaRPr lang="fr-FR" sz="1400" b="1" dirty="0">
              <a:solidFill>
                <a:srgbClr val="00B050"/>
              </a:solidFill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341260" y="589775"/>
            <a:ext cx="1831631" cy="781526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Mitose</a:t>
            </a:r>
            <a:r>
              <a:rPr lang="fr-FR" sz="1400" dirty="0" smtClean="0">
                <a:ea typeface="Verdana" panose="020B0604030504040204" pitchFamily="34" charset="0"/>
              </a:rPr>
              <a:t> : répartition équitable des chromatides sœurs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341260" y="1760672"/>
            <a:ext cx="1831631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00B05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Réplication</a:t>
            </a:r>
            <a:r>
              <a:rPr lang="fr-FR" sz="1400" dirty="0" smtClean="0">
                <a:ea typeface="Verdana" panose="020B0604030504040204" pitchFamily="34" charset="0"/>
              </a:rPr>
              <a:t> : faible fréquence d’erreurs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258228" y="3961411"/>
            <a:ext cx="1301707" cy="325636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Conséquences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098332" y="5299175"/>
            <a:ext cx="1621500" cy="781526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Origine</a:t>
            </a:r>
            <a:r>
              <a:rPr lang="fr-FR" sz="1400" dirty="0" smtClean="0">
                <a:ea typeface="Verdana" panose="020B0604030504040204" pitchFamily="34" charset="0"/>
              </a:rPr>
              <a:t> : mutations (erreurs de réplication)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367830" y="3505520"/>
            <a:ext cx="1496291" cy="1237417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Transmission des mutations à toute la lignée cellulaire par mitose</a:t>
            </a:r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02006" y="2314253"/>
            <a:ext cx="1496291" cy="100947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dirty="0" smtClean="0">
                <a:ea typeface="Verdana" panose="020B0604030504040204" pitchFamily="34" charset="0"/>
              </a:rPr>
              <a:t>Production de sous-clones aux phénotypes différents</a:t>
            </a:r>
            <a:endParaRPr lang="fr-FR" sz="1400" dirty="0">
              <a:ea typeface="Verdana" panose="020B0604030504040204" pitchFamily="34" charset="0"/>
            </a:endParaRPr>
          </a:p>
        </p:txBody>
      </p:sp>
      <p:cxnSp>
        <p:nvCxnSpPr>
          <p:cNvPr id="56" name="Connecteur droit 55"/>
          <p:cNvCxnSpPr>
            <a:stCxn id="28" idx="0"/>
          </p:cNvCxnSpPr>
          <p:nvPr/>
        </p:nvCxnSpPr>
        <p:spPr>
          <a:xfrm flipV="1">
            <a:off x="3909082" y="4922479"/>
            <a:ext cx="567502" cy="37669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>
            <a:endCxn id="27" idx="2"/>
          </p:cNvCxnSpPr>
          <p:nvPr/>
        </p:nvCxnSpPr>
        <p:spPr>
          <a:xfrm flipH="1" flipV="1">
            <a:off x="3909082" y="4287047"/>
            <a:ext cx="567502" cy="318638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stCxn id="27" idx="1"/>
            <a:endCxn id="29" idx="3"/>
          </p:cNvCxnSpPr>
          <p:nvPr/>
        </p:nvCxnSpPr>
        <p:spPr>
          <a:xfrm flipH="1">
            <a:off x="2864121" y="4124229"/>
            <a:ext cx="394107" cy="0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>
            <a:stCxn id="29" idx="1"/>
            <a:endCxn id="30" idx="2"/>
          </p:cNvCxnSpPr>
          <p:nvPr/>
        </p:nvCxnSpPr>
        <p:spPr>
          <a:xfrm flipH="1" flipV="1">
            <a:off x="850152" y="3323724"/>
            <a:ext cx="517678" cy="800505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>
            <a:endCxn id="25" idx="3"/>
          </p:cNvCxnSpPr>
          <p:nvPr/>
        </p:nvCxnSpPr>
        <p:spPr>
          <a:xfrm flipH="1" flipV="1">
            <a:off x="4172891" y="980538"/>
            <a:ext cx="303694" cy="490101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>
            <a:endCxn id="26" idx="3"/>
          </p:cNvCxnSpPr>
          <p:nvPr/>
        </p:nvCxnSpPr>
        <p:spPr>
          <a:xfrm flipH="1">
            <a:off x="4172891" y="1760672"/>
            <a:ext cx="303694" cy="276791"/>
          </a:xfrm>
          <a:prstGeom prst="line">
            <a:avLst/>
          </a:prstGeom>
          <a:ln w="127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67</Words>
  <Application>Microsoft Office PowerPoint</Application>
  <PresentationFormat>Format A4 (210 x 297 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6</cp:revision>
  <dcterms:created xsi:type="dcterms:W3CDTF">2020-07-22T16:32:13Z</dcterms:created>
  <dcterms:modified xsi:type="dcterms:W3CDTF">2020-07-24T22:27:00Z</dcterms:modified>
</cp:coreProperties>
</file>