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10799763" cy="89995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BE00"/>
    <a:srgbClr val="CC0099"/>
    <a:srgbClr val="FFA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64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0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27/07/2020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577975" y="1143000"/>
            <a:ext cx="37020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79727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1pPr>
    <a:lvl2pPr marL="539863" algn="l" defTabSz="1079727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2pPr>
    <a:lvl3pPr marL="1079727" algn="l" defTabSz="1079727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3pPr>
    <a:lvl4pPr marL="1619592" algn="l" defTabSz="1079727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4pPr>
    <a:lvl5pPr marL="2159456" algn="l" defTabSz="1079727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5pPr>
    <a:lvl6pPr marL="2699320" algn="l" defTabSz="1079727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6pPr>
    <a:lvl7pPr marL="3239183" algn="l" defTabSz="1079727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7pPr>
    <a:lvl8pPr marL="3779046" algn="l" defTabSz="1079727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8pPr>
    <a:lvl9pPr marL="4318911" algn="l" defTabSz="1079727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982" y="1472842"/>
            <a:ext cx="9179799" cy="3133172"/>
          </a:xfrm>
        </p:spPr>
        <p:txBody>
          <a:bodyPr anchor="b"/>
          <a:lstStyle>
            <a:lvl1pPr algn="ctr">
              <a:defRPr sz="7087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4726842"/>
            <a:ext cx="8099822" cy="2172804"/>
          </a:xfrm>
        </p:spPr>
        <p:txBody>
          <a:bodyPr/>
          <a:lstStyle>
            <a:lvl1pPr marL="0" indent="0" algn="ctr">
              <a:buNone/>
              <a:defRPr sz="2835"/>
            </a:lvl1pPr>
            <a:lvl2pPr marL="539999" indent="0" algn="ctr">
              <a:buNone/>
              <a:defRPr sz="2362"/>
            </a:lvl2pPr>
            <a:lvl3pPr marL="1079998" indent="0" algn="ctr">
              <a:buNone/>
              <a:defRPr sz="2126"/>
            </a:lvl3pPr>
            <a:lvl4pPr marL="1619997" indent="0" algn="ctr">
              <a:buNone/>
              <a:defRPr sz="1890"/>
            </a:lvl4pPr>
            <a:lvl5pPr marL="2159996" indent="0" algn="ctr">
              <a:buNone/>
              <a:defRPr sz="1890"/>
            </a:lvl5pPr>
            <a:lvl6pPr marL="2699995" indent="0" algn="ctr">
              <a:buNone/>
              <a:defRPr sz="1890"/>
            </a:lvl6pPr>
            <a:lvl7pPr marL="3239994" indent="0" algn="ctr">
              <a:buNone/>
              <a:defRPr sz="1890"/>
            </a:lvl7pPr>
            <a:lvl8pPr marL="3779992" indent="0" algn="ctr">
              <a:buNone/>
              <a:defRPr sz="1890"/>
            </a:lvl8pPr>
            <a:lvl9pPr marL="4319991" indent="0" algn="ctr">
              <a:buNone/>
              <a:defRPr sz="189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0407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484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1" y="479142"/>
            <a:ext cx="2328699" cy="7626692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4" y="479142"/>
            <a:ext cx="6851100" cy="7626692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43030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20022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59" y="2243638"/>
            <a:ext cx="9314796" cy="3743557"/>
          </a:xfrm>
        </p:spPr>
        <p:txBody>
          <a:bodyPr anchor="b"/>
          <a:lstStyle>
            <a:lvl1pPr>
              <a:defRPr sz="7087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59" y="6022610"/>
            <a:ext cx="9314796" cy="1968648"/>
          </a:xfrm>
        </p:spPr>
        <p:txBody>
          <a:bodyPr/>
          <a:lstStyle>
            <a:lvl1pPr marL="0" indent="0">
              <a:buNone/>
              <a:defRPr sz="2835">
                <a:solidFill>
                  <a:schemeClr val="tx1"/>
                </a:solidFill>
              </a:defRPr>
            </a:lvl1pPr>
            <a:lvl2pPr marL="539999" indent="0">
              <a:buNone/>
              <a:defRPr sz="2362">
                <a:solidFill>
                  <a:schemeClr val="tx1">
                    <a:tint val="75000"/>
                  </a:schemeClr>
                </a:solidFill>
              </a:defRPr>
            </a:lvl2pPr>
            <a:lvl3pPr marL="1079998" indent="0">
              <a:buNone/>
              <a:defRPr sz="2126">
                <a:solidFill>
                  <a:schemeClr val="tx1">
                    <a:tint val="75000"/>
                  </a:schemeClr>
                </a:solidFill>
              </a:defRPr>
            </a:lvl3pPr>
            <a:lvl4pPr marL="1619997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4pPr>
            <a:lvl5pPr marL="2159996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5pPr>
            <a:lvl6pPr marL="2699995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6pPr>
            <a:lvl7pPr marL="3239994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7pPr>
            <a:lvl8pPr marL="3779992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8pPr>
            <a:lvl9pPr marL="4319991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98363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4" y="2395710"/>
            <a:ext cx="4589899" cy="5710124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0" y="2395710"/>
            <a:ext cx="4589899" cy="5710124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0275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479144"/>
            <a:ext cx="9314796" cy="173949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2" y="2206137"/>
            <a:ext cx="4568805" cy="1081194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2" y="3287331"/>
            <a:ext cx="4568805" cy="4835169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1" y="2206137"/>
            <a:ext cx="4591306" cy="1081194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1" y="3287331"/>
            <a:ext cx="4591306" cy="4835169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33800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05157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65412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599969"/>
            <a:ext cx="3483205" cy="2099892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1295769"/>
            <a:ext cx="5467380" cy="6395505"/>
          </a:xfrm>
        </p:spPr>
        <p:txBody>
          <a:bodyPr/>
          <a:lstStyle>
            <a:lvl1pPr>
              <a:defRPr sz="3780"/>
            </a:lvl1pPr>
            <a:lvl2pPr>
              <a:defRPr sz="3307"/>
            </a:lvl2pPr>
            <a:lvl3pPr>
              <a:defRPr sz="2835"/>
            </a:lvl3pPr>
            <a:lvl4pPr>
              <a:defRPr sz="2362"/>
            </a:lvl4pPr>
            <a:lvl5pPr>
              <a:defRPr sz="2362"/>
            </a:lvl5pPr>
            <a:lvl6pPr>
              <a:defRPr sz="2362"/>
            </a:lvl6pPr>
            <a:lvl7pPr>
              <a:defRPr sz="2362"/>
            </a:lvl7pPr>
            <a:lvl8pPr>
              <a:defRPr sz="2362"/>
            </a:lvl8pPr>
            <a:lvl9pPr>
              <a:defRPr sz="2362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2699862"/>
            <a:ext cx="3483205" cy="5001827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8591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599969"/>
            <a:ext cx="3483205" cy="2099892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1295769"/>
            <a:ext cx="5467380" cy="6395505"/>
          </a:xfrm>
        </p:spPr>
        <p:txBody>
          <a:bodyPr anchor="t"/>
          <a:lstStyle>
            <a:lvl1pPr marL="0" indent="0">
              <a:buNone/>
              <a:defRPr sz="3780"/>
            </a:lvl1pPr>
            <a:lvl2pPr marL="539999" indent="0">
              <a:buNone/>
              <a:defRPr sz="3307"/>
            </a:lvl2pPr>
            <a:lvl3pPr marL="1079998" indent="0">
              <a:buNone/>
              <a:defRPr sz="2835"/>
            </a:lvl3pPr>
            <a:lvl4pPr marL="1619997" indent="0">
              <a:buNone/>
              <a:defRPr sz="2362"/>
            </a:lvl4pPr>
            <a:lvl5pPr marL="2159996" indent="0">
              <a:buNone/>
              <a:defRPr sz="2362"/>
            </a:lvl5pPr>
            <a:lvl6pPr marL="2699995" indent="0">
              <a:buNone/>
              <a:defRPr sz="2362"/>
            </a:lvl6pPr>
            <a:lvl7pPr marL="3239994" indent="0">
              <a:buNone/>
              <a:defRPr sz="2362"/>
            </a:lvl7pPr>
            <a:lvl8pPr marL="3779992" indent="0">
              <a:buNone/>
              <a:defRPr sz="2362"/>
            </a:lvl8pPr>
            <a:lvl9pPr marL="4319991" indent="0">
              <a:buNone/>
              <a:defRPr sz="2362"/>
            </a:lvl9pPr>
          </a:lstStyle>
          <a:p>
            <a:r>
              <a:rPr lang="fr-FR" dirty="0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2699862"/>
            <a:ext cx="3483205" cy="5001827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58954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4" y="479144"/>
            <a:ext cx="9314796" cy="1739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4" y="2395710"/>
            <a:ext cx="9314796" cy="5710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8341240"/>
            <a:ext cx="2429947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27/07/2020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2" y="8341240"/>
            <a:ext cx="3644920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8341240"/>
            <a:ext cx="2429947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37299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79998" rtl="0" eaLnBrk="1" latinLnBrk="0" hangingPunct="1">
        <a:lnSpc>
          <a:spcPct val="90000"/>
        </a:lnSpc>
        <a:spcBef>
          <a:spcPct val="0"/>
        </a:spcBef>
        <a:buNone/>
        <a:defRPr sz="519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9" indent="-269999" algn="l" defTabSz="1079998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1pPr>
      <a:lvl2pPr marL="809998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349997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889996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429995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969994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509993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4049992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589991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39999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79998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19997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59996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699995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39994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79992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19991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0" y="8663085"/>
            <a:ext cx="10799763" cy="327990"/>
          </a:xfrm>
          <a:ln w="6350">
            <a:noFill/>
          </a:ln>
        </p:spPr>
        <p:txBody>
          <a:bodyPr vert="horz" lIns="90000" tIns="41936" rIns="270000" bIns="108000" rtlCol="0" anchor="ctr"/>
          <a:lstStyle/>
          <a:p>
            <a:pPr algn="r"/>
            <a:r>
              <a:rPr lang="fr-FR" sz="1200" dirty="0" smtClean="0"/>
              <a:t>Thème 1/Chapitre 2 • </a:t>
            </a:r>
            <a:r>
              <a:rPr lang="fr-FR" sz="1200" dirty="0"/>
              <a:t>Les conséquences génétiques de la reproduction sexuée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051331" y="3622349"/>
            <a:ext cx="1337112" cy="553581"/>
          </a:xfrm>
          <a:prstGeom prst="roundRect">
            <a:avLst>
              <a:gd name="adj" fmla="val 9487"/>
            </a:avLst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400" b="1" dirty="0">
                <a:ea typeface="Verdana" panose="020B0604030504040204" pitchFamily="34" charset="0"/>
              </a:rPr>
              <a:t>Reproduction sexuée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4153940" y="2005187"/>
            <a:ext cx="976892" cy="252368"/>
          </a:xfrm>
          <a:prstGeom prst="roundRect">
            <a:avLst>
              <a:gd name="adj" fmla="val 9487"/>
            </a:avLst>
          </a:prstGeom>
          <a:noFill/>
          <a:ln w="6350">
            <a:solidFill>
              <a:srgbClr val="FFA347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950" b="1" dirty="0">
                <a:ea typeface="Verdana" panose="020B0604030504040204" pitchFamily="34" charset="0"/>
              </a:rPr>
              <a:t>Méiose normale</a:t>
            </a:r>
          </a:p>
        </p:txBody>
      </p:sp>
      <p:cxnSp>
        <p:nvCxnSpPr>
          <p:cNvPr id="12" name="Connecteur droit 11"/>
          <p:cNvCxnSpPr>
            <a:stCxn id="40" idx="2"/>
          </p:cNvCxnSpPr>
          <p:nvPr/>
        </p:nvCxnSpPr>
        <p:spPr>
          <a:xfrm>
            <a:off x="2739234" y="2356464"/>
            <a:ext cx="1436046" cy="1256251"/>
          </a:xfrm>
          <a:prstGeom prst="line">
            <a:avLst/>
          </a:prstGeom>
          <a:ln w="12700">
            <a:solidFill>
              <a:srgbClr val="CC0099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>
            <a:stCxn id="10" idx="3"/>
            <a:endCxn id="24" idx="1"/>
          </p:cNvCxnSpPr>
          <p:nvPr/>
        </p:nvCxnSpPr>
        <p:spPr>
          <a:xfrm>
            <a:off x="5130832" y="2131371"/>
            <a:ext cx="909541" cy="1839377"/>
          </a:xfrm>
          <a:prstGeom prst="line">
            <a:avLst/>
          </a:prstGeom>
          <a:ln w="12700">
            <a:solidFill>
              <a:srgbClr val="FFA347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/>
          <p:cNvSpPr txBox="1"/>
          <p:nvPr/>
        </p:nvSpPr>
        <p:spPr>
          <a:xfrm>
            <a:off x="5107203" y="5090161"/>
            <a:ext cx="976892" cy="252368"/>
          </a:xfrm>
          <a:prstGeom prst="roundRect">
            <a:avLst>
              <a:gd name="adj" fmla="val 9487"/>
            </a:avLst>
          </a:prstGeom>
          <a:noFill/>
          <a:ln w="6350">
            <a:solidFill>
              <a:srgbClr val="FF000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950" b="1" dirty="0">
                <a:ea typeface="Verdana" panose="020B0604030504040204" pitchFamily="34" charset="0"/>
              </a:rPr>
              <a:t>Méiose anormale</a:t>
            </a:r>
          </a:p>
        </p:txBody>
      </p:sp>
      <p:cxnSp>
        <p:nvCxnSpPr>
          <p:cNvPr id="33" name="Connecteur droit 32"/>
          <p:cNvCxnSpPr>
            <a:endCxn id="31" idx="0"/>
          </p:cNvCxnSpPr>
          <p:nvPr/>
        </p:nvCxnSpPr>
        <p:spPr>
          <a:xfrm>
            <a:off x="5223910" y="4185564"/>
            <a:ext cx="371739" cy="904597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ZoneTexte 39"/>
          <p:cNvSpPr txBox="1"/>
          <p:nvPr/>
        </p:nvSpPr>
        <p:spPr>
          <a:xfrm>
            <a:off x="1988637" y="1949419"/>
            <a:ext cx="1501194" cy="407045"/>
          </a:xfrm>
          <a:prstGeom prst="roundRect">
            <a:avLst>
              <a:gd name="adj" fmla="val 9487"/>
            </a:avLst>
          </a:prstGeom>
          <a:noFill/>
          <a:ln w="6350">
            <a:solidFill>
              <a:srgbClr val="CC0099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950" b="1" dirty="0">
                <a:ea typeface="Verdana" panose="020B0604030504040204" pitchFamily="34" charset="0"/>
              </a:rPr>
              <a:t>Identification des génotypes par séquençage</a:t>
            </a:r>
          </a:p>
        </p:txBody>
      </p:sp>
      <p:sp>
        <p:nvSpPr>
          <p:cNvPr id="42" name="ZoneTexte 41"/>
          <p:cNvSpPr txBox="1"/>
          <p:nvPr/>
        </p:nvSpPr>
        <p:spPr>
          <a:xfrm>
            <a:off x="2347786" y="4979652"/>
            <a:ext cx="833944" cy="252368"/>
          </a:xfrm>
          <a:prstGeom prst="roundRect">
            <a:avLst>
              <a:gd name="adj" fmla="val 9487"/>
            </a:avLst>
          </a:prstGeom>
          <a:noFill/>
          <a:ln w="6350">
            <a:solidFill>
              <a:schemeClr val="accent6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950" b="1" dirty="0">
                <a:ea typeface="Verdana" panose="020B0604030504040204" pitchFamily="34" charset="0"/>
              </a:rPr>
              <a:t>Fécondation</a:t>
            </a:r>
          </a:p>
        </p:txBody>
      </p:sp>
      <p:cxnSp>
        <p:nvCxnSpPr>
          <p:cNvPr id="46" name="Connecteur droit 45"/>
          <p:cNvCxnSpPr>
            <a:stCxn id="42" idx="3"/>
          </p:cNvCxnSpPr>
          <p:nvPr/>
        </p:nvCxnSpPr>
        <p:spPr>
          <a:xfrm flipV="1">
            <a:off x="3181730" y="4175930"/>
            <a:ext cx="962737" cy="929906"/>
          </a:xfrm>
          <a:prstGeom prst="line">
            <a:avLst/>
          </a:prstGeom>
          <a:ln w="12700">
            <a:solidFill>
              <a:schemeClr val="accent6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ZoneTexte 47"/>
          <p:cNvSpPr txBox="1"/>
          <p:nvPr/>
        </p:nvSpPr>
        <p:spPr>
          <a:xfrm>
            <a:off x="2630917" y="3465126"/>
            <a:ext cx="739243" cy="407045"/>
          </a:xfrm>
          <a:prstGeom prst="roundRect">
            <a:avLst>
              <a:gd name="adj" fmla="val 9487"/>
            </a:avLst>
          </a:prstGeom>
          <a:noFill/>
          <a:ln w="6350">
            <a:solidFill>
              <a:srgbClr val="00B0F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950" b="1" dirty="0">
                <a:ea typeface="Verdana" panose="020B0604030504040204" pitchFamily="34" charset="0"/>
              </a:rPr>
              <a:t>Hérédité liée au sexe</a:t>
            </a:r>
          </a:p>
        </p:txBody>
      </p:sp>
      <p:cxnSp>
        <p:nvCxnSpPr>
          <p:cNvPr id="50" name="Connecteur droit 49"/>
          <p:cNvCxnSpPr>
            <a:stCxn id="48" idx="3"/>
            <a:endCxn id="9" idx="1"/>
          </p:cNvCxnSpPr>
          <p:nvPr/>
        </p:nvCxnSpPr>
        <p:spPr>
          <a:xfrm>
            <a:off x="3370160" y="3668649"/>
            <a:ext cx="681171" cy="230491"/>
          </a:xfrm>
          <a:prstGeom prst="line">
            <a:avLst/>
          </a:prstGeom>
          <a:ln w="12700">
            <a:solidFill>
              <a:srgbClr val="00B0F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5670211" y="320367"/>
            <a:ext cx="858608" cy="252368"/>
          </a:xfrm>
          <a:prstGeom prst="roundRect">
            <a:avLst>
              <a:gd name="adj" fmla="val 9487"/>
            </a:avLst>
          </a:prstGeom>
          <a:noFill/>
          <a:ln w="6350">
            <a:solidFill>
              <a:srgbClr val="FFA347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950" dirty="0">
                <a:ea typeface="Verdana" panose="020B0604030504040204" pitchFamily="34" charset="0"/>
              </a:rPr>
              <a:t>F1 homogène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5657747" y="881571"/>
            <a:ext cx="1144152" cy="252368"/>
          </a:xfrm>
          <a:prstGeom prst="roundRect">
            <a:avLst>
              <a:gd name="adj" fmla="val 9487"/>
            </a:avLst>
          </a:prstGeom>
          <a:noFill/>
          <a:ln w="6350">
            <a:solidFill>
              <a:srgbClr val="FFA347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950" dirty="0">
                <a:ea typeface="Verdana" panose="020B0604030504040204" pitchFamily="34" charset="0"/>
              </a:rPr>
              <a:t>Monohybridisme F2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5635556" y="2087654"/>
            <a:ext cx="976892" cy="407045"/>
          </a:xfrm>
          <a:prstGeom prst="roundRect">
            <a:avLst>
              <a:gd name="adj" fmla="val 9487"/>
            </a:avLst>
          </a:prstGeom>
          <a:noFill/>
          <a:ln w="6350">
            <a:solidFill>
              <a:srgbClr val="FFA347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950" dirty="0">
                <a:ea typeface="Verdana" panose="020B0604030504040204" pitchFamily="34" charset="0"/>
              </a:rPr>
              <a:t>Dihybridisme : croisement-test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6040373" y="3844564"/>
            <a:ext cx="976892" cy="252368"/>
          </a:xfrm>
          <a:prstGeom prst="roundRect">
            <a:avLst>
              <a:gd name="adj" fmla="val 9487"/>
            </a:avLst>
          </a:prstGeom>
          <a:noFill/>
          <a:ln w="6350">
            <a:solidFill>
              <a:srgbClr val="FFA347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950" dirty="0">
                <a:ea typeface="Verdana" panose="020B0604030504040204" pitchFamily="34" charset="0"/>
              </a:rPr>
              <a:t>Dihybridisme : F2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6835891" y="320367"/>
            <a:ext cx="1788683" cy="252368"/>
          </a:xfrm>
          <a:prstGeom prst="roundRect">
            <a:avLst>
              <a:gd name="adj" fmla="val 9487"/>
            </a:avLst>
          </a:prstGeom>
          <a:noFill/>
          <a:ln w="6350">
            <a:solidFill>
              <a:srgbClr val="FFA347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950" dirty="0">
                <a:ea typeface="Verdana" panose="020B0604030504040204" pitchFamily="34" charset="0"/>
              </a:rPr>
              <a:t>Dominance/récessivité des allèles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7052917" y="881569"/>
            <a:ext cx="1141403" cy="252368"/>
          </a:xfrm>
          <a:prstGeom prst="roundRect">
            <a:avLst>
              <a:gd name="adj" fmla="val 9487"/>
            </a:avLst>
          </a:prstGeom>
          <a:noFill/>
          <a:ln w="6350">
            <a:solidFill>
              <a:srgbClr val="FFA347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950" dirty="0">
                <a:ea typeface="Verdana" panose="020B0604030504040204" pitchFamily="34" charset="0"/>
              </a:rPr>
              <a:t>Proportions de ¾ : ¼ 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6882067" y="1683182"/>
            <a:ext cx="976892" cy="407045"/>
          </a:xfrm>
          <a:prstGeom prst="roundRect">
            <a:avLst>
              <a:gd name="adj" fmla="val 9487"/>
            </a:avLst>
          </a:prstGeom>
          <a:noFill/>
          <a:ln w="6350">
            <a:solidFill>
              <a:srgbClr val="FFA347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950" dirty="0">
                <a:ea typeface="Verdana" panose="020B0604030504040204" pitchFamily="34" charset="0"/>
              </a:rPr>
              <a:t>% recombinés = % parentaux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6882067" y="2492969"/>
            <a:ext cx="976892" cy="407045"/>
          </a:xfrm>
          <a:prstGeom prst="roundRect">
            <a:avLst>
              <a:gd name="adj" fmla="val 9487"/>
            </a:avLst>
          </a:prstGeom>
          <a:noFill/>
          <a:ln w="6350">
            <a:solidFill>
              <a:srgbClr val="FFA347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950" dirty="0">
                <a:ea typeface="Verdana" panose="020B0604030504040204" pitchFamily="34" charset="0"/>
              </a:rPr>
              <a:t>% recombinés &lt; % parentaux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7362156" y="3843529"/>
            <a:ext cx="2067360" cy="252368"/>
          </a:xfrm>
          <a:prstGeom prst="roundRect">
            <a:avLst>
              <a:gd name="adj" fmla="val 9487"/>
            </a:avLst>
          </a:prstGeom>
          <a:noFill/>
          <a:ln w="6350">
            <a:solidFill>
              <a:srgbClr val="FFA347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950" dirty="0">
                <a:ea typeface="Verdana" panose="020B0604030504040204" pitchFamily="34" charset="0"/>
              </a:rPr>
              <a:t>Proportions de 9/16 : 3/16 : 3/16 : 1/16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1168691" y="572735"/>
            <a:ext cx="593787" cy="252368"/>
          </a:xfrm>
          <a:prstGeom prst="roundRect">
            <a:avLst>
              <a:gd name="adj" fmla="val 9487"/>
            </a:avLst>
          </a:prstGeom>
          <a:noFill/>
          <a:ln w="6350">
            <a:solidFill>
              <a:srgbClr val="CC0099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r"/>
            <a:r>
              <a:rPr lang="fr-FR" sz="950" dirty="0">
                <a:ea typeface="Verdana" panose="020B0604030504040204" pitchFamily="34" charset="0"/>
              </a:rPr>
              <a:t>Éthique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812522" y="916794"/>
            <a:ext cx="949955" cy="252368"/>
          </a:xfrm>
          <a:prstGeom prst="roundRect">
            <a:avLst>
              <a:gd name="adj" fmla="val 9487"/>
            </a:avLst>
          </a:prstGeom>
          <a:noFill/>
          <a:ln w="6350">
            <a:solidFill>
              <a:srgbClr val="CC0099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r"/>
            <a:r>
              <a:rPr lang="fr-FR" sz="950" dirty="0">
                <a:ea typeface="Verdana" panose="020B0604030504040204" pitchFamily="34" charset="0"/>
              </a:rPr>
              <a:t>Biotechnologies</a:t>
            </a:r>
          </a:p>
        </p:txBody>
      </p:sp>
      <p:sp>
        <p:nvSpPr>
          <p:cNvPr id="34" name="ZoneTexte 33"/>
          <p:cNvSpPr txBox="1"/>
          <p:nvPr/>
        </p:nvSpPr>
        <p:spPr>
          <a:xfrm>
            <a:off x="785585" y="1255767"/>
            <a:ext cx="976892" cy="252368"/>
          </a:xfrm>
          <a:prstGeom prst="roundRect">
            <a:avLst>
              <a:gd name="adj" fmla="val 9487"/>
            </a:avLst>
          </a:prstGeom>
          <a:noFill/>
          <a:ln w="6350">
            <a:solidFill>
              <a:srgbClr val="CC0099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r"/>
            <a:r>
              <a:rPr lang="fr-FR" sz="950" dirty="0">
                <a:ea typeface="Verdana" panose="020B0604030504040204" pitchFamily="34" charset="0"/>
              </a:rPr>
              <a:t>Bases de données</a:t>
            </a:r>
          </a:p>
        </p:txBody>
      </p:sp>
      <p:cxnSp>
        <p:nvCxnSpPr>
          <p:cNvPr id="35" name="Connecteur droit 34"/>
          <p:cNvCxnSpPr>
            <a:stCxn id="10" idx="3"/>
            <a:endCxn id="22" idx="1"/>
          </p:cNvCxnSpPr>
          <p:nvPr/>
        </p:nvCxnSpPr>
        <p:spPr>
          <a:xfrm>
            <a:off x="5130832" y="2131371"/>
            <a:ext cx="504724" cy="159806"/>
          </a:xfrm>
          <a:prstGeom prst="line">
            <a:avLst/>
          </a:prstGeom>
          <a:ln w="12700">
            <a:solidFill>
              <a:srgbClr val="FFA347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>
            <a:stCxn id="10" idx="3"/>
            <a:endCxn id="21" idx="1"/>
          </p:cNvCxnSpPr>
          <p:nvPr/>
        </p:nvCxnSpPr>
        <p:spPr>
          <a:xfrm flipV="1">
            <a:off x="5130832" y="1007755"/>
            <a:ext cx="526915" cy="1123616"/>
          </a:xfrm>
          <a:prstGeom prst="line">
            <a:avLst/>
          </a:prstGeom>
          <a:ln w="12700">
            <a:solidFill>
              <a:srgbClr val="FFA347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>
            <a:stCxn id="10" idx="3"/>
            <a:endCxn id="20" idx="1"/>
          </p:cNvCxnSpPr>
          <p:nvPr/>
        </p:nvCxnSpPr>
        <p:spPr>
          <a:xfrm flipV="1">
            <a:off x="5130832" y="446551"/>
            <a:ext cx="539379" cy="1684820"/>
          </a:xfrm>
          <a:prstGeom prst="line">
            <a:avLst/>
          </a:prstGeom>
          <a:ln w="12700">
            <a:solidFill>
              <a:srgbClr val="FFA347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/>
          <p:cNvCxnSpPr>
            <a:stCxn id="24" idx="3"/>
            <a:endCxn id="29" idx="1"/>
          </p:cNvCxnSpPr>
          <p:nvPr/>
        </p:nvCxnSpPr>
        <p:spPr>
          <a:xfrm flipV="1">
            <a:off x="7017265" y="3969713"/>
            <a:ext cx="344891" cy="1035"/>
          </a:xfrm>
          <a:prstGeom prst="line">
            <a:avLst/>
          </a:prstGeom>
          <a:ln w="12700">
            <a:solidFill>
              <a:srgbClr val="FFA347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46"/>
          <p:cNvCxnSpPr>
            <a:stCxn id="22" idx="3"/>
            <a:endCxn id="28" idx="1"/>
          </p:cNvCxnSpPr>
          <p:nvPr/>
        </p:nvCxnSpPr>
        <p:spPr>
          <a:xfrm>
            <a:off x="6612448" y="2291177"/>
            <a:ext cx="269619" cy="405315"/>
          </a:xfrm>
          <a:prstGeom prst="line">
            <a:avLst/>
          </a:prstGeom>
          <a:ln w="12700">
            <a:solidFill>
              <a:srgbClr val="FFA347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50"/>
          <p:cNvCxnSpPr>
            <a:stCxn id="22" idx="3"/>
            <a:endCxn id="27" idx="1"/>
          </p:cNvCxnSpPr>
          <p:nvPr/>
        </p:nvCxnSpPr>
        <p:spPr>
          <a:xfrm flipV="1">
            <a:off x="6612448" y="1886705"/>
            <a:ext cx="269619" cy="404472"/>
          </a:xfrm>
          <a:prstGeom prst="line">
            <a:avLst/>
          </a:prstGeom>
          <a:ln w="12700">
            <a:solidFill>
              <a:srgbClr val="FFA347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51"/>
          <p:cNvCxnSpPr>
            <a:stCxn id="21" idx="3"/>
            <a:endCxn id="26" idx="1"/>
          </p:cNvCxnSpPr>
          <p:nvPr/>
        </p:nvCxnSpPr>
        <p:spPr>
          <a:xfrm flipV="1">
            <a:off x="6801899" y="1007753"/>
            <a:ext cx="251018" cy="2"/>
          </a:xfrm>
          <a:prstGeom prst="line">
            <a:avLst/>
          </a:prstGeom>
          <a:ln w="12700">
            <a:solidFill>
              <a:srgbClr val="FFA347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/>
          <p:cNvCxnSpPr>
            <a:stCxn id="20" idx="3"/>
            <a:endCxn id="25" idx="1"/>
          </p:cNvCxnSpPr>
          <p:nvPr/>
        </p:nvCxnSpPr>
        <p:spPr>
          <a:xfrm>
            <a:off x="6528820" y="446551"/>
            <a:ext cx="307071" cy="0"/>
          </a:xfrm>
          <a:prstGeom prst="line">
            <a:avLst/>
          </a:prstGeom>
          <a:ln w="12700">
            <a:solidFill>
              <a:srgbClr val="FFA347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/>
          <p:cNvCxnSpPr>
            <a:stCxn id="34" idx="3"/>
            <a:endCxn id="40" idx="0"/>
          </p:cNvCxnSpPr>
          <p:nvPr/>
        </p:nvCxnSpPr>
        <p:spPr>
          <a:xfrm>
            <a:off x="1762477" y="1381951"/>
            <a:ext cx="976757" cy="567468"/>
          </a:xfrm>
          <a:prstGeom prst="line">
            <a:avLst/>
          </a:prstGeom>
          <a:ln w="12700">
            <a:solidFill>
              <a:srgbClr val="CC0099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60"/>
          <p:cNvCxnSpPr>
            <a:stCxn id="32" idx="3"/>
            <a:endCxn id="40" idx="0"/>
          </p:cNvCxnSpPr>
          <p:nvPr/>
        </p:nvCxnSpPr>
        <p:spPr>
          <a:xfrm>
            <a:off x="1762477" y="1042978"/>
            <a:ext cx="976757" cy="906441"/>
          </a:xfrm>
          <a:prstGeom prst="line">
            <a:avLst/>
          </a:prstGeom>
          <a:ln w="12700">
            <a:solidFill>
              <a:srgbClr val="CC0099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63"/>
          <p:cNvCxnSpPr>
            <a:stCxn id="30" idx="3"/>
            <a:endCxn id="40" idx="0"/>
          </p:cNvCxnSpPr>
          <p:nvPr/>
        </p:nvCxnSpPr>
        <p:spPr>
          <a:xfrm>
            <a:off x="1762478" y="698919"/>
            <a:ext cx="976756" cy="1250500"/>
          </a:xfrm>
          <a:prstGeom prst="line">
            <a:avLst/>
          </a:prstGeom>
          <a:ln w="12700">
            <a:solidFill>
              <a:srgbClr val="CC0099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ZoneTexte 66"/>
          <p:cNvSpPr txBox="1"/>
          <p:nvPr/>
        </p:nvSpPr>
        <p:spPr>
          <a:xfrm>
            <a:off x="1370541" y="3182774"/>
            <a:ext cx="976892" cy="407045"/>
          </a:xfrm>
          <a:prstGeom prst="roundRect">
            <a:avLst>
              <a:gd name="adj" fmla="val 9487"/>
            </a:avLst>
          </a:prstGeom>
          <a:noFill/>
          <a:ln w="6350">
            <a:solidFill>
              <a:srgbClr val="00B0F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r"/>
            <a:r>
              <a:rPr lang="fr-FR" sz="950" dirty="0">
                <a:ea typeface="Verdana" panose="020B0604030504040204" pitchFamily="34" charset="0"/>
              </a:rPr>
              <a:t>Analyse d’arbres généalogiques</a:t>
            </a:r>
          </a:p>
        </p:txBody>
      </p:sp>
      <p:sp>
        <p:nvSpPr>
          <p:cNvPr id="68" name="ZoneTexte 67"/>
          <p:cNvSpPr txBox="1"/>
          <p:nvPr/>
        </p:nvSpPr>
        <p:spPr>
          <a:xfrm>
            <a:off x="1370541" y="3733238"/>
            <a:ext cx="976892" cy="407045"/>
          </a:xfrm>
          <a:prstGeom prst="roundRect">
            <a:avLst>
              <a:gd name="adj" fmla="val 9487"/>
            </a:avLst>
          </a:prstGeom>
          <a:noFill/>
          <a:ln w="6350">
            <a:solidFill>
              <a:srgbClr val="00B0F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r"/>
            <a:r>
              <a:rPr lang="fr-FR" sz="950" dirty="0">
                <a:ea typeface="Verdana" panose="020B0604030504040204" pitchFamily="34" charset="0"/>
              </a:rPr>
              <a:t>F1 pas toujours homogène</a:t>
            </a:r>
          </a:p>
        </p:txBody>
      </p:sp>
      <p:cxnSp>
        <p:nvCxnSpPr>
          <p:cNvPr id="69" name="Connecteur droit 68"/>
          <p:cNvCxnSpPr>
            <a:stCxn id="68" idx="3"/>
            <a:endCxn id="48" idx="1"/>
          </p:cNvCxnSpPr>
          <p:nvPr/>
        </p:nvCxnSpPr>
        <p:spPr>
          <a:xfrm flipV="1">
            <a:off x="2347434" y="3668648"/>
            <a:ext cx="283483" cy="268112"/>
          </a:xfrm>
          <a:prstGeom prst="line">
            <a:avLst/>
          </a:prstGeom>
          <a:ln w="12700">
            <a:solidFill>
              <a:srgbClr val="00B0F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eur droit 69"/>
          <p:cNvCxnSpPr>
            <a:stCxn id="67" idx="3"/>
            <a:endCxn id="48" idx="1"/>
          </p:cNvCxnSpPr>
          <p:nvPr/>
        </p:nvCxnSpPr>
        <p:spPr>
          <a:xfrm>
            <a:off x="2347434" y="3386296"/>
            <a:ext cx="283483" cy="282352"/>
          </a:xfrm>
          <a:prstGeom prst="line">
            <a:avLst/>
          </a:prstGeom>
          <a:ln w="12700">
            <a:solidFill>
              <a:srgbClr val="00B0F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ZoneTexte 70"/>
          <p:cNvSpPr txBox="1"/>
          <p:nvPr/>
        </p:nvSpPr>
        <p:spPr>
          <a:xfrm>
            <a:off x="191799" y="3106917"/>
            <a:ext cx="976892" cy="252368"/>
          </a:xfrm>
          <a:prstGeom prst="roundRect">
            <a:avLst>
              <a:gd name="adj" fmla="val 9487"/>
            </a:avLst>
          </a:prstGeom>
          <a:noFill/>
          <a:ln w="6350">
            <a:noFill/>
          </a:ln>
        </p:spPr>
        <p:txBody>
          <a:bodyPr wrap="square" lIns="36000" rIns="36000" rtlCol="0" anchor="ctr">
            <a:spAutoFit/>
          </a:bodyPr>
          <a:lstStyle/>
          <a:p>
            <a:pPr algn="r"/>
            <a:r>
              <a:rPr lang="fr-FR" sz="950" dirty="0">
                <a:ea typeface="Verdana" panose="020B0604030504040204" pitchFamily="34" charset="0"/>
              </a:rPr>
              <a:t>Allèle porté par X</a:t>
            </a:r>
          </a:p>
        </p:txBody>
      </p:sp>
      <p:sp>
        <p:nvSpPr>
          <p:cNvPr id="72" name="ZoneTexte 71"/>
          <p:cNvSpPr txBox="1"/>
          <p:nvPr/>
        </p:nvSpPr>
        <p:spPr>
          <a:xfrm>
            <a:off x="191799" y="3444445"/>
            <a:ext cx="976892" cy="252368"/>
          </a:xfrm>
          <a:prstGeom prst="roundRect">
            <a:avLst>
              <a:gd name="adj" fmla="val 9487"/>
            </a:avLst>
          </a:prstGeom>
          <a:noFill/>
          <a:ln w="6350">
            <a:noFill/>
          </a:ln>
        </p:spPr>
        <p:txBody>
          <a:bodyPr wrap="square" lIns="36000" rIns="36000" rtlCol="0" anchor="ctr">
            <a:spAutoFit/>
          </a:bodyPr>
          <a:lstStyle/>
          <a:p>
            <a:pPr algn="r"/>
            <a:r>
              <a:rPr lang="fr-FR" sz="950" dirty="0">
                <a:ea typeface="Verdana" panose="020B0604030504040204" pitchFamily="34" charset="0"/>
              </a:rPr>
              <a:t>Allèle porté par Y</a:t>
            </a:r>
          </a:p>
        </p:txBody>
      </p:sp>
      <p:cxnSp>
        <p:nvCxnSpPr>
          <p:cNvPr id="73" name="Connecteur droit 72"/>
          <p:cNvCxnSpPr>
            <a:stCxn id="72" idx="3"/>
            <a:endCxn id="67" idx="1"/>
          </p:cNvCxnSpPr>
          <p:nvPr/>
        </p:nvCxnSpPr>
        <p:spPr>
          <a:xfrm flipV="1">
            <a:off x="1168691" y="3386297"/>
            <a:ext cx="201850" cy="184333"/>
          </a:xfrm>
          <a:prstGeom prst="line">
            <a:avLst/>
          </a:prstGeom>
          <a:ln w="12700">
            <a:solidFill>
              <a:srgbClr val="00B0F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73"/>
          <p:cNvCxnSpPr>
            <a:stCxn id="71" idx="3"/>
            <a:endCxn id="67" idx="1"/>
          </p:cNvCxnSpPr>
          <p:nvPr/>
        </p:nvCxnSpPr>
        <p:spPr>
          <a:xfrm>
            <a:off x="1168691" y="3233102"/>
            <a:ext cx="201850" cy="153195"/>
          </a:xfrm>
          <a:prstGeom prst="line">
            <a:avLst/>
          </a:prstGeom>
          <a:ln w="12700">
            <a:solidFill>
              <a:srgbClr val="00B0F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ZoneTexte 74"/>
          <p:cNvSpPr txBox="1"/>
          <p:nvPr/>
        </p:nvSpPr>
        <p:spPr>
          <a:xfrm>
            <a:off x="179452" y="5034416"/>
            <a:ext cx="1755430" cy="252368"/>
          </a:xfrm>
          <a:prstGeom prst="roundRect">
            <a:avLst>
              <a:gd name="adj" fmla="val 9487"/>
            </a:avLst>
          </a:prstGeom>
          <a:noFill/>
          <a:ln w="6350">
            <a:solidFill>
              <a:schemeClr val="accent6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r"/>
            <a:r>
              <a:rPr lang="fr-FR" sz="950" dirty="0">
                <a:ea typeface="Verdana" panose="020B0604030504040204" pitchFamily="34" charset="0"/>
              </a:rPr>
              <a:t>Rencontre aléatoire de gamètes</a:t>
            </a:r>
          </a:p>
        </p:txBody>
      </p:sp>
      <p:sp>
        <p:nvSpPr>
          <p:cNvPr id="76" name="ZoneTexte 75"/>
          <p:cNvSpPr txBox="1"/>
          <p:nvPr/>
        </p:nvSpPr>
        <p:spPr>
          <a:xfrm>
            <a:off x="541638" y="5411703"/>
            <a:ext cx="1393244" cy="252368"/>
          </a:xfrm>
          <a:prstGeom prst="roundRect">
            <a:avLst>
              <a:gd name="adj" fmla="val 9487"/>
            </a:avLst>
          </a:prstGeom>
          <a:noFill/>
          <a:ln w="6350">
            <a:solidFill>
              <a:schemeClr val="accent6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r"/>
            <a:r>
              <a:rPr lang="fr-FR" sz="950" dirty="0">
                <a:ea typeface="Verdana" panose="020B0604030504040204" pitchFamily="34" charset="0"/>
              </a:rPr>
              <a:t>Amplifie le brassage 2^2n</a:t>
            </a:r>
          </a:p>
        </p:txBody>
      </p:sp>
      <p:cxnSp>
        <p:nvCxnSpPr>
          <p:cNvPr id="77" name="Connecteur droit 76"/>
          <p:cNvCxnSpPr>
            <a:stCxn id="76" idx="3"/>
            <a:endCxn id="42" idx="1"/>
          </p:cNvCxnSpPr>
          <p:nvPr/>
        </p:nvCxnSpPr>
        <p:spPr>
          <a:xfrm flipV="1">
            <a:off x="1934882" y="5105836"/>
            <a:ext cx="412904" cy="432051"/>
          </a:xfrm>
          <a:prstGeom prst="line">
            <a:avLst/>
          </a:prstGeom>
          <a:ln w="12700">
            <a:solidFill>
              <a:schemeClr val="accent6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77"/>
          <p:cNvCxnSpPr>
            <a:stCxn id="75" idx="3"/>
            <a:endCxn id="42" idx="1"/>
          </p:cNvCxnSpPr>
          <p:nvPr/>
        </p:nvCxnSpPr>
        <p:spPr>
          <a:xfrm flipV="1">
            <a:off x="1934882" y="5105836"/>
            <a:ext cx="412904" cy="54764"/>
          </a:xfrm>
          <a:prstGeom prst="line">
            <a:avLst/>
          </a:prstGeom>
          <a:ln w="12700">
            <a:solidFill>
              <a:schemeClr val="accent6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ZoneTexte 83"/>
          <p:cNvSpPr txBox="1"/>
          <p:nvPr/>
        </p:nvSpPr>
        <p:spPr>
          <a:xfrm>
            <a:off x="2865729" y="6042104"/>
            <a:ext cx="1248204" cy="407045"/>
          </a:xfrm>
          <a:prstGeom prst="roundRect">
            <a:avLst>
              <a:gd name="adj" fmla="val 9487"/>
            </a:avLst>
          </a:prstGeom>
          <a:noFill/>
          <a:ln w="6350">
            <a:solidFill>
              <a:srgbClr val="FABE0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950" b="1" dirty="0">
                <a:ea typeface="Verdana" panose="020B0604030504040204" pitchFamily="34" charset="0"/>
              </a:rPr>
              <a:t>Création de diversité dans la population</a:t>
            </a:r>
          </a:p>
        </p:txBody>
      </p:sp>
      <p:sp>
        <p:nvSpPr>
          <p:cNvPr id="85" name="ZoneTexte 84"/>
          <p:cNvSpPr txBox="1"/>
          <p:nvPr/>
        </p:nvSpPr>
        <p:spPr>
          <a:xfrm>
            <a:off x="1086352" y="6831722"/>
            <a:ext cx="1253159" cy="252368"/>
          </a:xfrm>
          <a:prstGeom prst="roundRect">
            <a:avLst>
              <a:gd name="adj" fmla="val 9487"/>
            </a:avLst>
          </a:prstGeom>
          <a:noFill/>
          <a:ln w="6350">
            <a:solidFill>
              <a:srgbClr val="FABE0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r"/>
            <a:r>
              <a:rPr lang="fr-FR" sz="950" dirty="0">
                <a:ea typeface="Verdana" panose="020B0604030504040204" pitchFamily="34" charset="0"/>
              </a:rPr>
              <a:t>Nouveaux phénotypes</a:t>
            </a:r>
          </a:p>
        </p:txBody>
      </p:sp>
      <p:sp>
        <p:nvSpPr>
          <p:cNvPr id="86" name="ZoneTexte 85"/>
          <p:cNvSpPr txBox="1"/>
          <p:nvPr/>
        </p:nvSpPr>
        <p:spPr>
          <a:xfrm>
            <a:off x="1200590" y="7181540"/>
            <a:ext cx="1123686" cy="252368"/>
          </a:xfrm>
          <a:prstGeom prst="roundRect">
            <a:avLst>
              <a:gd name="adj" fmla="val 9487"/>
            </a:avLst>
          </a:prstGeom>
          <a:noFill/>
          <a:ln w="6350">
            <a:solidFill>
              <a:srgbClr val="FABE0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r"/>
            <a:r>
              <a:rPr lang="fr-FR" sz="950" dirty="0">
                <a:ea typeface="Verdana" panose="020B0604030504040204" pitchFamily="34" charset="0"/>
              </a:rPr>
              <a:t>Nouvelles fonctions</a:t>
            </a:r>
          </a:p>
        </p:txBody>
      </p:sp>
      <p:cxnSp>
        <p:nvCxnSpPr>
          <p:cNvPr id="87" name="Connecteur droit 86"/>
          <p:cNvCxnSpPr>
            <a:stCxn id="86" idx="3"/>
            <a:endCxn id="84" idx="2"/>
          </p:cNvCxnSpPr>
          <p:nvPr/>
        </p:nvCxnSpPr>
        <p:spPr>
          <a:xfrm flipV="1">
            <a:off x="2324276" y="6449149"/>
            <a:ext cx="1165555" cy="858575"/>
          </a:xfrm>
          <a:prstGeom prst="line">
            <a:avLst/>
          </a:prstGeom>
          <a:ln w="12700">
            <a:solidFill>
              <a:srgbClr val="FABE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necteur droit 87"/>
          <p:cNvCxnSpPr>
            <a:stCxn id="85" idx="3"/>
            <a:endCxn id="84" idx="2"/>
          </p:cNvCxnSpPr>
          <p:nvPr/>
        </p:nvCxnSpPr>
        <p:spPr>
          <a:xfrm flipV="1">
            <a:off x="2339511" y="6449149"/>
            <a:ext cx="1150320" cy="508757"/>
          </a:xfrm>
          <a:prstGeom prst="line">
            <a:avLst/>
          </a:prstGeom>
          <a:ln w="12700">
            <a:solidFill>
              <a:srgbClr val="FABE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ZoneTexte 88"/>
          <p:cNvSpPr txBox="1"/>
          <p:nvPr/>
        </p:nvSpPr>
        <p:spPr>
          <a:xfrm>
            <a:off x="826750" y="7531358"/>
            <a:ext cx="1497526" cy="252368"/>
          </a:xfrm>
          <a:prstGeom prst="roundRect">
            <a:avLst>
              <a:gd name="adj" fmla="val 9487"/>
            </a:avLst>
          </a:prstGeom>
          <a:noFill/>
          <a:ln w="6350">
            <a:solidFill>
              <a:srgbClr val="FABE0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r"/>
            <a:r>
              <a:rPr lang="fr-FR" sz="950" dirty="0">
                <a:ea typeface="Verdana" panose="020B0604030504040204" pitchFamily="34" charset="0"/>
              </a:rPr>
              <a:t>Barrières entre populations</a:t>
            </a:r>
          </a:p>
        </p:txBody>
      </p:sp>
      <p:sp>
        <p:nvSpPr>
          <p:cNvPr id="90" name="ZoneTexte 89"/>
          <p:cNvSpPr txBox="1"/>
          <p:nvPr/>
        </p:nvSpPr>
        <p:spPr>
          <a:xfrm>
            <a:off x="1652995" y="7879997"/>
            <a:ext cx="671283" cy="252368"/>
          </a:xfrm>
          <a:prstGeom prst="roundRect">
            <a:avLst>
              <a:gd name="adj" fmla="val 9487"/>
            </a:avLst>
          </a:prstGeom>
          <a:noFill/>
          <a:ln w="6350">
            <a:solidFill>
              <a:srgbClr val="FABE0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r"/>
            <a:r>
              <a:rPr lang="fr-FR" sz="950" dirty="0">
                <a:ea typeface="Verdana" panose="020B0604030504040204" pitchFamily="34" charset="0"/>
              </a:rPr>
              <a:t>Spéciation</a:t>
            </a:r>
          </a:p>
        </p:txBody>
      </p:sp>
      <p:sp>
        <p:nvSpPr>
          <p:cNvPr id="91" name="ZoneTexte 90"/>
          <p:cNvSpPr txBox="1"/>
          <p:nvPr/>
        </p:nvSpPr>
        <p:spPr>
          <a:xfrm>
            <a:off x="6447421" y="5652287"/>
            <a:ext cx="1264418" cy="252368"/>
          </a:xfrm>
          <a:prstGeom prst="roundRect">
            <a:avLst>
              <a:gd name="adj" fmla="val 9487"/>
            </a:avLst>
          </a:prstGeom>
          <a:noFill/>
          <a:ln w="6350">
            <a:solidFill>
              <a:srgbClr val="FF0000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950" dirty="0">
                <a:ea typeface="Verdana" panose="020B0604030504040204" pitchFamily="34" charset="0"/>
              </a:rPr>
              <a:t>Crossing-over inégaux</a:t>
            </a:r>
          </a:p>
        </p:txBody>
      </p:sp>
      <p:sp>
        <p:nvSpPr>
          <p:cNvPr id="92" name="ZoneTexte 91"/>
          <p:cNvSpPr txBox="1"/>
          <p:nvPr/>
        </p:nvSpPr>
        <p:spPr>
          <a:xfrm>
            <a:off x="5448941" y="6448456"/>
            <a:ext cx="1533617" cy="407045"/>
          </a:xfrm>
          <a:prstGeom prst="roundRect">
            <a:avLst>
              <a:gd name="adj" fmla="val 9487"/>
            </a:avLst>
          </a:prstGeom>
          <a:noFill/>
          <a:ln w="6350">
            <a:solidFill>
              <a:srgbClr val="FF0000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950" dirty="0">
                <a:ea typeface="Verdana" panose="020B0604030504040204" pitchFamily="34" charset="0"/>
              </a:rPr>
              <a:t>Mauvaise répartition du matériel chromosomique</a:t>
            </a:r>
          </a:p>
        </p:txBody>
      </p:sp>
      <p:sp>
        <p:nvSpPr>
          <p:cNvPr id="93" name="ZoneTexte 92"/>
          <p:cNvSpPr txBox="1"/>
          <p:nvPr/>
        </p:nvSpPr>
        <p:spPr>
          <a:xfrm>
            <a:off x="8438711" y="5056365"/>
            <a:ext cx="1850091" cy="252368"/>
          </a:xfrm>
          <a:prstGeom prst="roundRect">
            <a:avLst>
              <a:gd name="adj" fmla="val 9487"/>
            </a:avLst>
          </a:prstGeom>
          <a:noFill/>
          <a:ln w="6350">
            <a:solidFill>
              <a:srgbClr val="FF0000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950" dirty="0">
                <a:ea typeface="Verdana" panose="020B0604030504040204" pitchFamily="34" charset="0"/>
              </a:rPr>
              <a:t>Échange non réciproque de gènes</a:t>
            </a:r>
          </a:p>
        </p:txBody>
      </p:sp>
      <p:sp>
        <p:nvSpPr>
          <p:cNvPr id="94" name="ZoneTexte 93"/>
          <p:cNvSpPr txBox="1"/>
          <p:nvPr/>
        </p:nvSpPr>
        <p:spPr>
          <a:xfrm>
            <a:off x="8449071" y="5560759"/>
            <a:ext cx="1147248" cy="407045"/>
          </a:xfrm>
          <a:prstGeom prst="roundRect">
            <a:avLst>
              <a:gd name="adj" fmla="val 9487"/>
            </a:avLst>
          </a:prstGeom>
          <a:noFill/>
          <a:ln w="6350">
            <a:solidFill>
              <a:srgbClr val="FF0000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950" dirty="0">
                <a:ea typeface="Verdana" panose="020B0604030504040204" pitchFamily="34" charset="0"/>
              </a:rPr>
              <a:t>Ajout de gène (duplication génique)</a:t>
            </a:r>
          </a:p>
        </p:txBody>
      </p:sp>
      <p:sp>
        <p:nvSpPr>
          <p:cNvPr id="95" name="ZoneTexte 94"/>
          <p:cNvSpPr txBox="1"/>
          <p:nvPr/>
        </p:nvSpPr>
        <p:spPr>
          <a:xfrm>
            <a:off x="8464275" y="6179440"/>
            <a:ext cx="861188" cy="252368"/>
          </a:xfrm>
          <a:prstGeom prst="roundRect">
            <a:avLst>
              <a:gd name="adj" fmla="val 9487"/>
            </a:avLst>
          </a:prstGeom>
          <a:noFill/>
          <a:ln w="6350">
            <a:solidFill>
              <a:srgbClr val="FF0000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950" dirty="0">
                <a:ea typeface="Verdana" panose="020B0604030504040204" pitchFamily="34" charset="0"/>
              </a:rPr>
              <a:t>Perte de gène</a:t>
            </a:r>
          </a:p>
        </p:txBody>
      </p:sp>
      <p:sp>
        <p:nvSpPr>
          <p:cNvPr id="96" name="ZoneTexte 95"/>
          <p:cNvSpPr txBox="1"/>
          <p:nvPr/>
        </p:nvSpPr>
        <p:spPr>
          <a:xfrm>
            <a:off x="9806823" y="5361123"/>
            <a:ext cx="754488" cy="407045"/>
          </a:xfrm>
          <a:prstGeom prst="roundRect">
            <a:avLst>
              <a:gd name="adj" fmla="val 9487"/>
            </a:avLst>
          </a:prstGeom>
          <a:noFill/>
          <a:ln w="6350">
            <a:noFill/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950" dirty="0">
                <a:ea typeface="Verdana" panose="020B0604030504040204" pitchFamily="34" charset="0"/>
              </a:rPr>
              <a:t>Famille multigénique</a:t>
            </a:r>
          </a:p>
        </p:txBody>
      </p:sp>
      <p:sp>
        <p:nvSpPr>
          <p:cNvPr id="97" name="ZoneTexte 96"/>
          <p:cNvSpPr txBox="1"/>
          <p:nvPr/>
        </p:nvSpPr>
        <p:spPr>
          <a:xfrm>
            <a:off x="9806824" y="5804937"/>
            <a:ext cx="687913" cy="407045"/>
          </a:xfrm>
          <a:prstGeom prst="roundRect">
            <a:avLst>
              <a:gd name="adj" fmla="val 9487"/>
            </a:avLst>
          </a:prstGeom>
          <a:noFill/>
          <a:ln w="6350">
            <a:noFill/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950" dirty="0">
                <a:ea typeface="Verdana" panose="020B0604030504040204" pitchFamily="34" charset="0"/>
              </a:rPr>
              <a:t>Nouvelles fonctions</a:t>
            </a:r>
          </a:p>
        </p:txBody>
      </p:sp>
      <p:sp>
        <p:nvSpPr>
          <p:cNvPr id="98" name="ZoneTexte 97"/>
          <p:cNvSpPr txBox="1"/>
          <p:nvPr/>
        </p:nvSpPr>
        <p:spPr>
          <a:xfrm>
            <a:off x="4975361" y="7400985"/>
            <a:ext cx="824528" cy="252368"/>
          </a:xfrm>
          <a:prstGeom prst="roundRect">
            <a:avLst>
              <a:gd name="adj" fmla="val 9487"/>
            </a:avLst>
          </a:prstGeom>
          <a:noFill/>
          <a:ln w="6350">
            <a:solidFill>
              <a:srgbClr val="FF0000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950" dirty="0">
                <a:ea typeface="Verdana" panose="020B0604030504040204" pitchFamily="34" charset="0"/>
              </a:rPr>
              <a:t>En 1</a:t>
            </a:r>
            <a:r>
              <a:rPr lang="fr-FR" sz="950" baseline="30000" dirty="0">
                <a:ea typeface="Verdana" panose="020B0604030504040204" pitchFamily="34" charset="0"/>
              </a:rPr>
              <a:t>re</a:t>
            </a:r>
            <a:r>
              <a:rPr lang="fr-FR" sz="950" dirty="0">
                <a:ea typeface="Verdana" panose="020B0604030504040204" pitchFamily="34" charset="0"/>
              </a:rPr>
              <a:t> division</a:t>
            </a:r>
          </a:p>
        </p:txBody>
      </p:sp>
      <p:sp>
        <p:nvSpPr>
          <p:cNvPr id="99" name="ZoneTexte 98"/>
          <p:cNvSpPr txBox="1"/>
          <p:nvPr/>
        </p:nvSpPr>
        <p:spPr>
          <a:xfrm>
            <a:off x="6005675" y="7394740"/>
            <a:ext cx="766321" cy="252368"/>
          </a:xfrm>
          <a:prstGeom prst="roundRect">
            <a:avLst>
              <a:gd name="adj" fmla="val 9487"/>
            </a:avLst>
          </a:prstGeom>
          <a:noFill/>
          <a:ln w="6350">
            <a:solidFill>
              <a:srgbClr val="FF0000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950" dirty="0">
                <a:ea typeface="Verdana" panose="020B0604030504040204" pitchFamily="34" charset="0"/>
              </a:rPr>
              <a:t>En 2</a:t>
            </a:r>
            <a:r>
              <a:rPr lang="fr-FR" sz="950" baseline="30000" dirty="0">
                <a:ea typeface="Verdana" panose="020B0604030504040204" pitchFamily="34" charset="0"/>
              </a:rPr>
              <a:t>e</a:t>
            </a:r>
            <a:r>
              <a:rPr lang="fr-FR" sz="950" dirty="0">
                <a:ea typeface="Verdana" panose="020B0604030504040204" pitchFamily="34" charset="0"/>
              </a:rPr>
              <a:t> division</a:t>
            </a:r>
          </a:p>
        </p:txBody>
      </p:sp>
      <p:sp>
        <p:nvSpPr>
          <p:cNvPr id="100" name="ZoneTexte 99"/>
          <p:cNvSpPr txBox="1"/>
          <p:nvPr/>
        </p:nvSpPr>
        <p:spPr>
          <a:xfrm>
            <a:off x="6972753" y="7316684"/>
            <a:ext cx="892400" cy="407045"/>
          </a:xfrm>
          <a:prstGeom prst="roundRect">
            <a:avLst>
              <a:gd name="adj" fmla="val 9487"/>
            </a:avLst>
          </a:prstGeom>
          <a:noFill/>
          <a:ln w="6350">
            <a:solidFill>
              <a:srgbClr val="FF0000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950" dirty="0">
                <a:ea typeface="Verdana" panose="020B0604030504040204" pitchFamily="34" charset="0"/>
              </a:rPr>
              <a:t>Individus monosomiques</a:t>
            </a:r>
          </a:p>
        </p:txBody>
      </p:sp>
      <p:sp>
        <p:nvSpPr>
          <p:cNvPr id="101" name="ZoneTexte 100"/>
          <p:cNvSpPr txBox="1"/>
          <p:nvPr/>
        </p:nvSpPr>
        <p:spPr>
          <a:xfrm>
            <a:off x="8065910" y="7323647"/>
            <a:ext cx="766321" cy="407045"/>
          </a:xfrm>
          <a:prstGeom prst="roundRect">
            <a:avLst>
              <a:gd name="adj" fmla="val 9487"/>
            </a:avLst>
          </a:prstGeom>
          <a:noFill/>
          <a:ln w="6350">
            <a:solidFill>
              <a:srgbClr val="FF0000"/>
            </a:solidFill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950" dirty="0">
                <a:ea typeface="Verdana" panose="020B0604030504040204" pitchFamily="34" charset="0"/>
              </a:rPr>
              <a:t>Individus trisomiques</a:t>
            </a:r>
          </a:p>
        </p:txBody>
      </p:sp>
      <p:cxnSp>
        <p:nvCxnSpPr>
          <p:cNvPr id="111" name="Connecteur droit 110"/>
          <p:cNvCxnSpPr>
            <a:stCxn id="84" idx="0"/>
            <a:endCxn id="9" idx="2"/>
          </p:cNvCxnSpPr>
          <p:nvPr/>
        </p:nvCxnSpPr>
        <p:spPr>
          <a:xfrm flipV="1">
            <a:off x="3489831" y="4175930"/>
            <a:ext cx="1230056" cy="1866174"/>
          </a:xfrm>
          <a:prstGeom prst="line">
            <a:avLst/>
          </a:prstGeom>
          <a:ln w="12700">
            <a:solidFill>
              <a:srgbClr val="FABE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cteur droit 121"/>
          <p:cNvCxnSpPr>
            <a:stCxn id="89" idx="3"/>
            <a:endCxn id="84" idx="2"/>
          </p:cNvCxnSpPr>
          <p:nvPr/>
        </p:nvCxnSpPr>
        <p:spPr>
          <a:xfrm flipV="1">
            <a:off x="2324276" y="6449149"/>
            <a:ext cx="1165555" cy="1208393"/>
          </a:xfrm>
          <a:prstGeom prst="line">
            <a:avLst/>
          </a:prstGeom>
          <a:ln w="12700">
            <a:solidFill>
              <a:srgbClr val="FABE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Connecteur droit 124"/>
          <p:cNvCxnSpPr>
            <a:stCxn id="90" idx="3"/>
            <a:endCxn id="84" idx="2"/>
          </p:cNvCxnSpPr>
          <p:nvPr/>
        </p:nvCxnSpPr>
        <p:spPr>
          <a:xfrm flipV="1">
            <a:off x="2324278" y="6449149"/>
            <a:ext cx="1165553" cy="1557032"/>
          </a:xfrm>
          <a:prstGeom prst="line">
            <a:avLst/>
          </a:prstGeom>
          <a:ln w="12700">
            <a:solidFill>
              <a:srgbClr val="FABE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ZoneTexte 131"/>
          <p:cNvSpPr txBox="1"/>
          <p:nvPr/>
        </p:nvSpPr>
        <p:spPr>
          <a:xfrm>
            <a:off x="8296772" y="1192796"/>
            <a:ext cx="2091350" cy="252368"/>
          </a:xfrm>
          <a:prstGeom prst="roundRect">
            <a:avLst>
              <a:gd name="adj" fmla="val 9487"/>
            </a:avLst>
          </a:prstGeom>
          <a:noFill/>
          <a:ln w="6350">
            <a:noFill/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950" dirty="0">
                <a:ea typeface="Verdana" panose="020B0604030504040204" pitchFamily="34" charset="0"/>
              </a:rPr>
              <a:t>Gènes sur des chromosomes différents</a:t>
            </a:r>
          </a:p>
        </p:txBody>
      </p:sp>
      <p:sp>
        <p:nvSpPr>
          <p:cNvPr id="133" name="ZoneTexte 132"/>
          <p:cNvSpPr txBox="1"/>
          <p:nvPr/>
        </p:nvSpPr>
        <p:spPr>
          <a:xfrm>
            <a:off x="8304599" y="1450411"/>
            <a:ext cx="1804744" cy="252368"/>
          </a:xfrm>
          <a:prstGeom prst="roundRect">
            <a:avLst>
              <a:gd name="adj" fmla="val 9487"/>
            </a:avLst>
          </a:prstGeom>
          <a:noFill/>
          <a:ln w="6350">
            <a:noFill/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950" dirty="0">
                <a:ea typeface="Verdana" panose="020B0604030504040204" pitchFamily="34" charset="0"/>
              </a:rPr>
              <a:t>Brassage interchromosomique</a:t>
            </a:r>
          </a:p>
        </p:txBody>
      </p:sp>
      <p:sp>
        <p:nvSpPr>
          <p:cNvPr id="134" name="ZoneTexte 133"/>
          <p:cNvSpPr txBox="1"/>
          <p:nvPr/>
        </p:nvSpPr>
        <p:spPr>
          <a:xfrm>
            <a:off x="8296773" y="1702191"/>
            <a:ext cx="1469719" cy="252368"/>
          </a:xfrm>
          <a:prstGeom prst="roundRect">
            <a:avLst>
              <a:gd name="adj" fmla="val 9487"/>
            </a:avLst>
          </a:prstGeom>
          <a:noFill/>
          <a:ln w="6350">
            <a:noFill/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950" dirty="0">
                <a:ea typeface="Verdana" panose="020B0604030504040204" pitchFamily="34" charset="0"/>
              </a:rPr>
              <a:t>Métaphase puis anaphase 1</a:t>
            </a:r>
          </a:p>
        </p:txBody>
      </p:sp>
      <p:sp>
        <p:nvSpPr>
          <p:cNvPr id="135" name="ZoneTexte 134"/>
          <p:cNvSpPr txBox="1"/>
          <p:nvPr/>
        </p:nvSpPr>
        <p:spPr>
          <a:xfrm>
            <a:off x="8296773" y="1956023"/>
            <a:ext cx="2030787" cy="407045"/>
          </a:xfrm>
          <a:prstGeom prst="roundRect">
            <a:avLst>
              <a:gd name="adj" fmla="val 9487"/>
            </a:avLst>
          </a:prstGeom>
          <a:noFill/>
          <a:ln w="6350">
            <a:noFill/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950" dirty="0">
                <a:ea typeface="Verdana" panose="020B0604030504040204" pitchFamily="34" charset="0"/>
              </a:rPr>
              <a:t>Répartition aléatoire des chromosomes de chaque paire 2^n</a:t>
            </a:r>
          </a:p>
        </p:txBody>
      </p:sp>
      <p:cxnSp>
        <p:nvCxnSpPr>
          <p:cNvPr id="139" name="Connecteur droit 138"/>
          <p:cNvCxnSpPr>
            <a:stCxn id="27" idx="3"/>
            <a:endCxn id="132" idx="1"/>
          </p:cNvCxnSpPr>
          <p:nvPr/>
        </p:nvCxnSpPr>
        <p:spPr>
          <a:xfrm flipV="1">
            <a:off x="7858959" y="1318980"/>
            <a:ext cx="437813" cy="567725"/>
          </a:xfrm>
          <a:prstGeom prst="line">
            <a:avLst/>
          </a:prstGeom>
          <a:ln w="12700">
            <a:solidFill>
              <a:srgbClr val="FFA347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Connecteur droit 141"/>
          <p:cNvCxnSpPr>
            <a:stCxn id="27" idx="3"/>
            <a:endCxn id="133" idx="1"/>
          </p:cNvCxnSpPr>
          <p:nvPr/>
        </p:nvCxnSpPr>
        <p:spPr>
          <a:xfrm flipV="1">
            <a:off x="7858959" y="1576595"/>
            <a:ext cx="445640" cy="310110"/>
          </a:xfrm>
          <a:prstGeom prst="line">
            <a:avLst/>
          </a:prstGeom>
          <a:ln w="12700">
            <a:solidFill>
              <a:srgbClr val="FFA347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Connecteur droit 144"/>
          <p:cNvCxnSpPr>
            <a:stCxn id="27" idx="3"/>
            <a:endCxn id="134" idx="1"/>
          </p:cNvCxnSpPr>
          <p:nvPr/>
        </p:nvCxnSpPr>
        <p:spPr>
          <a:xfrm flipV="1">
            <a:off x="7858959" y="1828375"/>
            <a:ext cx="437814" cy="58330"/>
          </a:xfrm>
          <a:prstGeom prst="line">
            <a:avLst/>
          </a:prstGeom>
          <a:ln w="12700">
            <a:solidFill>
              <a:srgbClr val="FFA347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Connecteur droit 147"/>
          <p:cNvCxnSpPr>
            <a:stCxn id="27" idx="3"/>
            <a:endCxn id="135" idx="1"/>
          </p:cNvCxnSpPr>
          <p:nvPr/>
        </p:nvCxnSpPr>
        <p:spPr>
          <a:xfrm>
            <a:off x="7858959" y="1886705"/>
            <a:ext cx="437814" cy="272841"/>
          </a:xfrm>
          <a:prstGeom prst="line">
            <a:avLst/>
          </a:prstGeom>
          <a:ln w="12700">
            <a:solidFill>
              <a:srgbClr val="FFA347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Connecteur droit 159"/>
          <p:cNvCxnSpPr>
            <a:stCxn id="31" idx="2"/>
            <a:endCxn id="92" idx="0"/>
          </p:cNvCxnSpPr>
          <p:nvPr/>
        </p:nvCxnSpPr>
        <p:spPr>
          <a:xfrm>
            <a:off x="5595649" y="5342529"/>
            <a:ext cx="620101" cy="1105927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Connecteur droit 162"/>
          <p:cNvCxnSpPr>
            <a:stCxn id="31" idx="3"/>
            <a:endCxn id="91" idx="0"/>
          </p:cNvCxnSpPr>
          <p:nvPr/>
        </p:nvCxnSpPr>
        <p:spPr>
          <a:xfrm>
            <a:off x="6084095" y="5216345"/>
            <a:ext cx="995535" cy="435942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Connecteur droit 165"/>
          <p:cNvCxnSpPr>
            <a:stCxn id="92" idx="2"/>
            <a:endCxn id="98" idx="0"/>
          </p:cNvCxnSpPr>
          <p:nvPr/>
        </p:nvCxnSpPr>
        <p:spPr>
          <a:xfrm flipH="1">
            <a:off x="5387625" y="6855501"/>
            <a:ext cx="828125" cy="545484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Connecteur droit 168"/>
          <p:cNvCxnSpPr>
            <a:stCxn id="92" idx="2"/>
            <a:endCxn id="99" idx="0"/>
          </p:cNvCxnSpPr>
          <p:nvPr/>
        </p:nvCxnSpPr>
        <p:spPr>
          <a:xfrm>
            <a:off x="6215750" y="6855501"/>
            <a:ext cx="173086" cy="539239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Connecteur droit 171"/>
          <p:cNvCxnSpPr>
            <a:stCxn id="92" idx="2"/>
            <a:endCxn id="100" idx="0"/>
          </p:cNvCxnSpPr>
          <p:nvPr/>
        </p:nvCxnSpPr>
        <p:spPr>
          <a:xfrm>
            <a:off x="6215750" y="6855501"/>
            <a:ext cx="1203203" cy="461183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Connecteur droit 174"/>
          <p:cNvCxnSpPr>
            <a:stCxn id="92" idx="2"/>
            <a:endCxn id="101" idx="0"/>
          </p:cNvCxnSpPr>
          <p:nvPr/>
        </p:nvCxnSpPr>
        <p:spPr>
          <a:xfrm>
            <a:off x="6215750" y="6855501"/>
            <a:ext cx="2233321" cy="468146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Connecteur droit 177"/>
          <p:cNvCxnSpPr>
            <a:stCxn id="91" idx="3"/>
            <a:endCxn id="93" idx="1"/>
          </p:cNvCxnSpPr>
          <p:nvPr/>
        </p:nvCxnSpPr>
        <p:spPr>
          <a:xfrm flipV="1">
            <a:off x="7711839" y="5182549"/>
            <a:ext cx="726872" cy="595922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Connecteur droit 180"/>
          <p:cNvCxnSpPr>
            <a:stCxn id="91" idx="3"/>
            <a:endCxn id="94" idx="1"/>
          </p:cNvCxnSpPr>
          <p:nvPr/>
        </p:nvCxnSpPr>
        <p:spPr>
          <a:xfrm flipV="1">
            <a:off x="7711839" y="5764282"/>
            <a:ext cx="737232" cy="14189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Connecteur droit 183"/>
          <p:cNvCxnSpPr>
            <a:stCxn id="91" idx="3"/>
            <a:endCxn id="95" idx="1"/>
          </p:cNvCxnSpPr>
          <p:nvPr/>
        </p:nvCxnSpPr>
        <p:spPr>
          <a:xfrm>
            <a:off x="7711839" y="5778471"/>
            <a:ext cx="752436" cy="527153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Connecteur droit 186"/>
          <p:cNvCxnSpPr>
            <a:stCxn id="94" idx="3"/>
            <a:endCxn id="97" idx="1"/>
          </p:cNvCxnSpPr>
          <p:nvPr/>
        </p:nvCxnSpPr>
        <p:spPr>
          <a:xfrm>
            <a:off x="9596319" y="5764282"/>
            <a:ext cx="210505" cy="244178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Connecteur droit 189"/>
          <p:cNvCxnSpPr>
            <a:stCxn id="94" idx="3"/>
            <a:endCxn id="96" idx="1"/>
          </p:cNvCxnSpPr>
          <p:nvPr/>
        </p:nvCxnSpPr>
        <p:spPr>
          <a:xfrm flipV="1">
            <a:off x="9596319" y="5564646"/>
            <a:ext cx="210504" cy="199636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9" name="ZoneTexte 268"/>
          <p:cNvSpPr txBox="1"/>
          <p:nvPr/>
        </p:nvSpPr>
        <p:spPr>
          <a:xfrm>
            <a:off x="8330497" y="2611256"/>
            <a:ext cx="2202910" cy="252368"/>
          </a:xfrm>
          <a:prstGeom prst="roundRect">
            <a:avLst>
              <a:gd name="adj" fmla="val 9487"/>
            </a:avLst>
          </a:prstGeom>
          <a:noFill/>
          <a:ln w="6350">
            <a:noFill/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950" dirty="0">
                <a:ea typeface="Verdana" panose="020B0604030504040204" pitchFamily="34" charset="0"/>
              </a:rPr>
              <a:t>Intervention d’un crossing-over réciproque</a:t>
            </a:r>
          </a:p>
        </p:txBody>
      </p:sp>
      <p:sp>
        <p:nvSpPr>
          <p:cNvPr id="270" name="ZoneTexte 269"/>
          <p:cNvSpPr txBox="1"/>
          <p:nvPr/>
        </p:nvSpPr>
        <p:spPr>
          <a:xfrm>
            <a:off x="8335724" y="2866802"/>
            <a:ext cx="709049" cy="252368"/>
          </a:xfrm>
          <a:prstGeom prst="roundRect">
            <a:avLst>
              <a:gd name="adj" fmla="val 9487"/>
            </a:avLst>
          </a:prstGeom>
          <a:noFill/>
          <a:ln w="6350">
            <a:noFill/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950" dirty="0">
                <a:ea typeface="Verdana" panose="020B0604030504040204" pitchFamily="34" charset="0"/>
              </a:rPr>
              <a:t>Prophase 1</a:t>
            </a:r>
          </a:p>
        </p:txBody>
      </p:sp>
      <p:sp>
        <p:nvSpPr>
          <p:cNvPr id="271" name="ZoneTexte 270"/>
          <p:cNvSpPr txBox="1"/>
          <p:nvPr/>
        </p:nvSpPr>
        <p:spPr>
          <a:xfrm>
            <a:off x="8343278" y="3119170"/>
            <a:ext cx="1664834" cy="252368"/>
          </a:xfrm>
          <a:prstGeom prst="roundRect">
            <a:avLst>
              <a:gd name="adj" fmla="val 9487"/>
            </a:avLst>
          </a:prstGeom>
          <a:noFill/>
          <a:ln w="6350">
            <a:noFill/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950" dirty="0">
                <a:ea typeface="Verdana" panose="020B0604030504040204" pitchFamily="34" charset="0"/>
              </a:rPr>
              <a:t>Brassage intrachromosomique</a:t>
            </a:r>
          </a:p>
        </p:txBody>
      </p:sp>
      <p:sp>
        <p:nvSpPr>
          <p:cNvPr id="272" name="ZoneTexte 271"/>
          <p:cNvSpPr txBox="1"/>
          <p:nvPr/>
        </p:nvSpPr>
        <p:spPr>
          <a:xfrm>
            <a:off x="8343278" y="3377894"/>
            <a:ext cx="2202910" cy="252368"/>
          </a:xfrm>
          <a:prstGeom prst="roundRect">
            <a:avLst>
              <a:gd name="adj" fmla="val 9487"/>
            </a:avLst>
          </a:prstGeom>
          <a:noFill/>
          <a:ln w="6350">
            <a:noFill/>
          </a:ln>
        </p:spPr>
        <p:txBody>
          <a:bodyPr wrap="square" lIns="36000" rIns="36000" rtlCol="0" anchor="ctr">
            <a:spAutoFit/>
          </a:bodyPr>
          <a:lstStyle/>
          <a:p>
            <a:r>
              <a:rPr lang="fr-FR" sz="950" dirty="0">
                <a:ea typeface="Verdana" panose="020B0604030504040204" pitchFamily="34" charset="0"/>
              </a:rPr>
              <a:t>Gènes sur la même paire de chromosomes</a:t>
            </a:r>
          </a:p>
        </p:txBody>
      </p:sp>
      <p:cxnSp>
        <p:nvCxnSpPr>
          <p:cNvPr id="273" name="Connecteur droit 272"/>
          <p:cNvCxnSpPr>
            <a:stCxn id="28" idx="3"/>
            <a:endCxn id="269" idx="1"/>
          </p:cNvCxnSpPr>
          <p:nvPr/>
        </p:nvCxnSpPr>
        <p:spPr>
          <a:xfrm>
            <a:off x="7858959" y="2696492"/>
            <a:ext cx="471538" cy="40948"/>
          </a:xfrm>
          <a:prstGeom prst="line">
            <a:avLst/>
          </a:prstGeom>
          <a:ln w="12700">
            <a:solidFill>
              <a:srgbClr val="FFA347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Connecteur droit 273"/>
          <p:cNvCxnSpPr>
            <a:stCxn id="28" idx="3"/>
            <a:endCxn id="270" idx="1"/>
          </p:cNvCxnSpPr>
          <p:nvPr/>
        </p:nvCxnSpPr>
        <p:spPr>
          <a:xfrm>
            <a:off x="7858959" y="2696492"/>
            <a:ext cx="476765" cy="296494"/>
          </a:xfrm>
          <a:prstGeom prst="line">
            <a:avLst/>
          </a:prstGeom>
          <a:ln w="12700">
            <a:solidFill>
              <a:srgbClr val="FFA347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Connecteur droit 274"/>
          <p:cNvCxnSpPr>
            <a:stCxn id="28" idx="3"/>
            <a:endCxn id="271" idx="1"/>
          </p:cNvCxnSpPr>
          <p:nvPr/>
        </p:nvCxnSpPr>
        <p:spPr>
          <a:xfrm>
            <a:off x="7858959" y="2696492"/>
            <a:ext cx="484319" cy="548862"/>
          </a:xfrm>
          <a:prstGeom prst="line">
            <a:avLst/>
          </a:prstGeom>
          <a:ln w="12700">
            <a:solidFill>
              <a:srgbClr val="FFA347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Connecteur droit 275"/>
          <p:cNvCxnSpPr>
            <a:stCxn id="28" idx="3"/>
            <a:endCxn id="272" idx="1"/>
          </p:cNvCxnSpPr>
          <p:nvPr/>
        </p:nvCxnSpPr>
        <p:spPr>
          <a:xfrm>
            <a:off x="7858959" y="2696492"/>
            <a:ext cx="484319" cy="807586"/>
          </a:xfrm>
          <a:prstGeom prst="line">
            <a:avLst/>
          </a:prstGeom>
          <a:ln w="12700">
            <a:solidFill>
              <a:srgbClr val="FFA347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0" name="Connecteur droit 529"/>
          <p:cNvCxnSpPr>
            <a:stCxn id="9" idx="0"/>
            <a:endCxn id="10" idx="2"/>
          </p:cNvCxnSpPr>
          <p:nvPr/>
        </p:nvCxnSpPr>
        <p:spPr>
          <a:xfrm flipH="1" flipV="1">
            <a:off x="4642386" y="2257555"/>
            <a:ext cx="77501" cy="1364794"/>
          </a:xfrm>
          <a:prstGeom prst="line">
            <a:avLst/>
          </a:prstGeom>
          <a:ln w="12700">
            <a:solidFill>
              <a:srgbClr val="FFA347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Arc 1"/>
          <p:cNvSpPr/>
          <p:nvPr/>
        </p:nvSpPr>
        <p:spPr>
          <a:xfrm rot="10860000">
            <a:off x="3627954" y="4385679"/>
            <a:ext cx="7037425" cy="3879726"/>
          </a:xfrm>
          <a:prstGeom prst="arc">
            <a:avLst>
              <a:gd name="adj1" fmla="val 10228751"/>
              <a:gd name="adj2" fmla="val 21362029"/>
            </a:avLst>
          </a:prstGeom>
          <a:ln w="12700">
            <a:solidFill>
              <a:schemeClr val="bg1">
                <a:lumMod val="65000"/>
              </a:schemeClr>
            </a:solidFill>
            <a:headEnd type="none" w="med" len="med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" name="Arc 102"/>
          <p:cNvSpPr/>
          <p:nvPr/>
        </p:nvSpPr>
        <p:spPr>
          <a:xfrm rot="930198">
            <a:off x="2232571" y="5277215"/>
            <a:ext cx="3433830" cy="1607025"/>
          </a:xfrm>
          <a:prstGeom prst="arc">
            <a:avLst>
              <a:gd name="adj1" fmla="val 12844683"/>
              <a:gd name="adj2" fmla="val 21362029"/>
            </a:avLst>
          </a:prstGeom>
          <a:ln w="12700">
            <a:solidFill>
              <a:schemeClr val="bg1">
                <a:lumMod val="65000"/>
              </a:schemeClr>
            </a:solidFill>
            <a:headEnd type="none" w="med" len="med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173</TotalTime>
  <Words>176</Words>
  <Application>Microsoft Office PowerPoint</Application>
  <PresentationFormat>Personnalisé</PresentationFormat>
  <Paragraphs>49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44</cp:revision>
  <dcterms:created xsi:type="dcterms:W3CDTF">2020-07-22T16:32:13Z</dcterms:created>
  <dcterms:modified xsi:type="dcterms:W3CDTF">2020-07-27T18:46:16Z</dcterms:modified>
</cp:coreProperties>
</file>