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911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6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1/Chapitre 4 • L’inéluctable </a:t>
            </a:r>
            <a:r>
              <a:rPr lang="fr-FR" dirty="0" smtClean="0"/>
              <a:t>évolution des </a:t>
            </a:r>
            <a:r>
              <a:rPr lang="fr-FR" dirty="0"/>
              <a:t>génomes au </a:t>
            </a:r>
            <a:r>
              <a:rPr lang="fr-FR" dirty="0" smtClean="0"/>
              <a:t>sein des </a:t>
            </a:r>
            <a:r>
              <a:rPr lang="fr-FR" dirty="0"/>
              <a:t>populations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844785" y="1017635"/>
            <a:ext cx="2216432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391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3911"/>
                </a:solidFill>
                <a:ea typeface="Verdana" panose="020B0604030504040204" pitchFamily="34" charset="0"/>
              </a:rPr>
              <a:t>Population d’une espèce</a:t>
            </a:r>
            <a:endParaRPr lang="fr-FR" sz="1400" b="1" dirty="0">
              <a:solidFill>
                <a:srgbClr val="FF3911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93048" y="1812403"/>
            <a:ext cx="4140000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Conditions théoriques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172954" y="1812403"/>
            <a:ext cx="4140000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Conditions naturelles</a:t>
            </a:r>
          </a:p>
        </p:txBody>
      </p:sp>
      <p:cxnSp>
        <p:nvCxnSpPr>
          <p:cNvPr id="33" name="Connecteur droit 32"/>
          <p:cNvCxnSpPr/>
          <p:nvPr/>
        </p:nvCxnSpPr>
        <p:spPr>
          <a:xfrm>
            <a:off x="4293707" y="1343271"/>
            <a:ext cx="0" cy="469132"/>
          </a:xfrm>
          <a:prstGeom prst="line">
            <a:avLst/>
          </a:prstGeom>
          <a:ln w="19050">
            <a:solidFill>
              <a:srgbClr val="FF391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5589818" y="1343271"/>
            <a:ext cx="0" cy="469132"/>
          </a:xfrm>
          <a:prstGeom prst="line">
            <a:avLst/>
          </a:prstGeom>
          <a:ln w="19050">
            <a:solidFill>
              <a:srgbClr val="FF391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93048" y="2607171"/>
            <a:ext cx="957456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Population </a:t>
            </a:r>
            <a:r>
              <a:rPr lang="fr-FR" sz="1100" dirty="0" err="1" smtClean="0">
                <a:ea typeface="Verdana" panose="020B0604030504040204" pitchFamily="34" charset="0"/>
              </a:rPr>
              <a:t>panmictique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698531" y="2607171"/>
            <a:ext cx="1803091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Pas de sélection naturelle, ni de mutations, </a:t>
            </a:r>
            <a:br>
              <a:rPr lang="fr-FR" sz="1100" dirty="0" smtClean="0">
                <a:ea typeface="Verdana" panose="020B0604030504040204" pitchFamily="34" charset="0"/>
              </a:rPr>
            </a:br>
            <a:r>
              <a:rPr lang="fr-FR" sz="1100" dirty="0" smtClean="0">
                <a:ea typeface="Verdana" panose="020B0604030504040204" pitchFamily="34" charset="0"/>
              </a:rPr>
              <a:t>ni de migrations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649649" y="2607171"/>
            <a:ext cx="1083399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Population de grande taille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172954" y="2607171"/>
            <a:ext cx="1096764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Appariements non aléatoires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411862" y="2607170"/>
            <a:ext cx="874044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Sélection naturelle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428050" y="2607170"/>
            <a:ext cx="784900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Mutations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8355498" y="2607171"/>
            <a:ext cx="957456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Migration et/ou dérive génétique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593048" y="3699080"/>
            <a:ext cx="4140000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Prédiction de la stabilité 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des fréquences relatives des allèles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172954" y="3713881"/>
            <a:ext cx="4140000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Observation de la variation 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des fréquences relatives des allèles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93048" y="4726101"/>
            <a:ext cx="4140000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Équilibre théorique de Hardy-Weinberg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172954" y="4740902"/>
            <a:ext cx="4140000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Observation d’ensembles hétérogènes de populations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>
            <a:off x="1074756" y="2138039"/>
            <a:ext cx="0" cy="469132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endCxn id="28" idx="0"/>
          </p:cNvCxnSpPr>
          <p:nvPr/>
        </p:nvCxnSpPr>
        <p:spPr>
          <a:xfrm>
            <a:off x="2600077" y="2138039"/>
            <a:ext cx="0" cy="469132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4191349" y="2143329"/>
            <a:ext cx="0" cy="455890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5711691" y="2138038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6840778" y="2143329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7818787" y="2138038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8836554" y="2143329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>
            <a:stCxn id="27" idx="2"/>
          </p:cNvCxnSpPr>
          <p:nvPr/>
        </p:nvCxnSpPr>
        <p:spPr>
          <a:xfrm>
            <a:off x="1071776" y="3063061"/>
            <a:ext cx="2980" cy="642942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2600077" y="3236871"/>
            <a:ext cx="0" cy="469132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stCxn id="29" idx="2"/>
          </p:cNvCxnSpPr>
          <p:nvPr/>
        </p:nvCxnSpPr>
        <p:spPr>
          <a:xfrm>
            <a:off x="4191349" y="3063061"/>
            <a:ext cx="0" cy="634990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>
            <a:stCxn id="30" idx="2"/>
          </p:cNvCxnSpPr>
          <p:nvPr/>
        </p:nvCxnSpPr>
        <p:spPr>
          <a:xfrm>
            <a:off x="5721336" y="3063061"/>
            <a:ext cx="4777" cy="650820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stCxn id="32" idx="2"/>
          </p:cNvCxnSpPr>
          <p:nvPr/>
        </p:nvCxnSpPr>
        <p:spPr>
          <a:xfrm flipH="1">
            <a:off x="6840778" y="3063060"/>
            <a:ext cx="8106" cy="650820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>
            <a:stCxn id="34" idx="2"/>
          </p:cNvCxnSpPr>
          <p:nvPr/>
        </p:nvCxnSpPr>
        <p:spPr>
          <a:xfrm flipH="1">
            <a:off x="7818787" y="2883961"/>
            <a:ext cx="1713" cy="822041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8836554" y="3242161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1074756" y="4266480"/>
            <a:ext cx="0" cy="469132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2600077" y="4266480"/>
            <a:ext cx="0" cy="469132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4191349" y="4271770"/>
            <a:ext cx="0" cy="455890"/>
          </a:xfrm>
          <a:prstGeom prst="line">
            <a:avLst/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5711691" y="4266479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6840778" y="4271770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7818787" y="4266479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8836554" y="4271770"/>
            <a:ext cx="0" cy="469132"/>
          </a:xfrm>
          <a:prstGeom prst="line">
            <a:avLst/>
          </a:prstGeom>
          <a:ln w="1905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77</Words>
  <Application>Microsoft Office PowerPoint</Application>
  <PresentationFormat>Format A4 (210 x 297 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14</cp:revision>
  <dcterms:created xsi:type="dcterms:W3CDTF">2020-07-22T16:32:13Z</dcterms:created>
  <dcterms:modified xsi:type="dcterms:W3CDTF">2020-07-24T22:29:04Z</dcterms:modified>
</cp:coreProperties>
</file>