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911"/>
    <a:srgbClr val="FFA347"/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239" autoAdjust="0"/>
    <p:restoredTop sz="94660"/>
  </p:normalViewPr>
  <p:slideViewPr>
    <p:cSldViewPr snapToGrid="0">
      <p:cViewPr>
        <p:scale>
          <a:sx n="120" d="100"/>
          <a:sy n="120" d="100"/>
        </p:scale>
        <p:origin x="177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94C75F-8694-4058-A9CE-56F24A4F9855}" type="datetimeFigureOut">
              <a:rPr lang="fr-FR" smtClean="0"/>
              <a:t>24/07/2020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92EB36-5527-4185-9AD1-4359E67287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89113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24/07/2020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656196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24/07/2020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366520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24/07/2020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18580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24/07/2020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9421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24/07/2020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9830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24/07/2020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283862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24/07/2020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82588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24/07/2020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080603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24/07/2020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09757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24/07/2020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38964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24/07/2020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55964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2E93FD-A4C1-437C-B8DA-7DF043084EF9}" type="datetimeFigureOut">
              <a:rPr lang="fr-FR" smtClean="0"/>
              <a:t>24/07/2020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93321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1" y="6530009"/>
            <a:ext cx="9906000" cy="327990"/>
          </a:xfrm>
        </p:spPr>
        <p:txBody>
          <a:bodyPr lIns="90000" rIns="270000" bIns="108000"/>
          <a:lstStyle/>
          <a:p>
            <a:pPr algn="r"/>
            <a:r>
              <a:rPr lang="fr-FR" dirty="0"/>
              <a:t>Thème 1/Chapitre 5 • Les mécanismes non génétiques de diversification du vivant</a:t>
            </a:r>
            <a:endParaRPr lang="fr-FR" dirty="0"/>
          </a:p>
        </p:txBody>
      </p:sp>
      <p:sp>
        <p:nvSpPr>
          <p:cNvPr id="103" name="ZoneTexte 102"/>
          <p:cNvSpPr txBox="1"/>
          <p:nvPr/>
        </p:nvSpPr>
        <p:spPr>
          <a:xfrm>
            <a:off x="4023361" y="2915396"/>
            <a:ext cx="2019630" cy="553581"/>
          </a:xfrm>
          <a:prstGeom prst="roundRect">
            <a:avLst>
              <a:gd name="adj" fmla="val 9487"/>
            </a:avLst>
          </a:prstGeom>
          <a:noFill/>
          <a:ln w="9525">
            <a:solidFill>
              <a:schemeClr val="bg2">
                <a:lumMod val="75000"/>
              </a:schemeClr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fr-FR" sz="1400" b="1" dirty="0">
                <a:ea typeface="Verdana" panose="020B0604030504040204" pitchFamily="34" charset="0"/>
              </a:rPr>
              <a:t>Diversification </a:t>
            </a:r>
            <a:r>
              <a:rPr lang="fr-FR" sz="1400" b="1" dirty="0" smtClean="0">
                <a:ea typeface="Verdana" panose="020B0604030504040204" pitchFamily="34" charset="0"/>
              </a:rPr>
              <a:t/>
            </a:r>
            <a:br>
              <a:rPr lang="fr-FR" sz="1400" b="1" dirty="0" smtClean="0">
                <a:ea typeface="Verdana" panose="020B0604030504040204" pitchFamily="34" charset="0"/>
              </a:rPr>
            </a:br>
            <a:r>
              <a:rPr lang="fr-FR" sz="1400" b="1" dirty="0" smtClean="0">
                <a:ea typeface="Verdana" panose="020B0604030504040204" pitchFamily="34" charset="0"/>
              </a:rPr>
              <a:t>non </a:t>
            </a:r>
            <a:r>
              <a:rPr lang="fr-FR" sz="1400" b="1" dirty="0">
                <a:ea typeface="Verdana" panose="020B0604030504040204" pitchFamily="34" charset="0"/>
              </a:rPr>
              <a:t>génétique</a:t>
            </a:r>
          </a:p>
        </p:txBody>
      </p:sp>
      <p:sp>
        <p:nvSpPr>
          <p:cNvPr id="104" name="ZoneTexte 103"/>
          <p:cNvSpPr txBox="1"/>
          <p:nvPr/>
        </p:nvSpPr>
        <p:spPr>
          <a:xfrm>
            <a:off x="5963632" y="1740414"/>
            <a:ext cx="1113029" cy="488454"/>
          </a:xfrm>
          <a:prstGeom prst="roundRect">
            <a:avLst>
              <a:gd name="adj" fmla="val 9487"/>
            </a:avLst>
          </a:prstGeom>
          <a:noFill/>
          <a:ln w="9525">
            <a:solidFill>
              <a:srgbClr val="FF000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fr-FR" sz="1200" dirty="0">
                <a:ea typeface="Verdana" panose="020B0604030504040204" pitchFamily="34" charset="0"/>
              </a:rPr>
              <a:t>Associations symbiotiques</a:t>
            </a:r>
          </a:p>
        </p:txBody>
      </p:sp>
      <p:cxnSp>
        <p:nvCxnSpPr>
          <p:cNvPr id="105" name="Connecteur droit 104"/>
          <p:cNvCxnSpPr>
            <a:stCxn id="111" idx="2"/>
          </p:cNvCxnSpPr>
          <p:nvPr/>
        </p:nvCxnSpPr>
        <p:spPr>
          <a:xfrm>
            <a:off x="3713929" y="2408884"/>
            <a:ext cx="317867" cy="506512"/>
          </a:xfrm>
          <a:prstGeom prst="line">
            <a:avLst/>
          </a:prstGeom>
          <a:ln w="12700">
            <a:solidFill>
              <a:srgbClr val="92D05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Connecteur droit 105"/>
          <p:cNvCxnSpPr>
            <a:endCxn id="104" idx="2"/>
          </p:cNvCxnSpPr>
          <p:nvPr/>
        </p:nvCxnSpPr>
        <p:spPr>
          <a:xfrm flipV="1">
            <a:off x="6042991" y="2228868"/>
            <a:ext cx="477156" cy="705023"/>
          </a:xfrm>
          <a:prstGeom prst="line">
            <a:avLst/>
          </a:prstGeom>
          <a:ln w="12700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ZoneTexte 107"/>
          <p:cNvSpPr txBox="1"/>
          <p:nvPr/>
        </p:nvSpPr>
        <p:spPr>
          <a:xfrm>
            <a:off x="5963632" y="3962319"/>
            <a:ext cx="1113028" cy="488454"/>
          </a:xfrm>
          <a:prstGeom prst="roundRect">
            <a:avLst>
              <a:gd name="adj" fmla="val 9487"/>
            </a:avLst>
          </a:prstGeom>
          <a:noFill/>
          <a:ln w="9525">
            <a:solidFill>
              <a:schemeClr val="accent2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fr-FR" sz="1200" dirty="0">
                <a:ea typeface="Verdana" panose="020B0604030504040204" pitchFamily="34" charset="0"/>
              </a:rPr>
              <a:t>Transmission culturelle</a:t>
            </a:r>
          </a:p>
        </p:txBody>
      </p:sp>
      <p:cxnSp>
        <p:nvCxnSpPr>
          <p:cNvPr id="109" name="Connecteur droit 108"/>
          <p:cNvCxnSpPr>
            <a:endCxn id="108" idx="0"/>
          </p:cNvCxnSpPr>
          <p:nvPr/>
        </p:nvCxnSpPr>
        <p:spPr>
          <a:xfrm>
            <a:off x="6042991" y="3478485"/>
            <a:ext cx="477155" cy="483834"/>
          </a:xfrm>
          <a:prstGeom prst="line">
            <a:avLst/>
          </a:prstGeom>
          <a:ln w="12700">
            <a:solidFill>
              <a:schemeClr val="accent2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ZoneTexte 110"/>
          <p:cNvSpPr txBox="1"/>
          <p:nvPr/>
        </p:nvSpPr>
        <p:spPr>
          <a:xfrm>
            <a:off x="2988448" y="1920430"/>
            <a:ext cx="1450961" cy="488454"/>
          </a:xfrm>
          <a:prstGeom prst="roundRect">
            <a:avLst>
              <a:gd name="adj" fmla="val 9487"/>
            </a:avLst>
          </a:prstGeom>
          <a:noFill/>
          <a:ln w="9525">
            <a:solidFill>
              <a:srgbClr val="92D05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fr-FR" sz="1200" dirty="0" smtClean="0">
                <a:ea typeface="Verdana" panose="020B0604030504040204" pitchFamily="34" charset="0"/>
              </a:rPr>
              <a:t>Moteur de l’évolution</a:t>
            </a:r>
            <a:endParaRPr lang="fr-FR" sz="1200" dirty="0">
              <a:ea typeface="Verdana" panose="020B0604030504040204" pitchFamily="34" charset="0"/>
            </a:endParaRPr>
          </a:p>
        </p:txBody>
      </p:sp>
      <p:sp>
        <p:nvSpPr>
          <p:cNvPr id="113" name="ZoneTexte 112"/>
          <p:cNvSpPr txBox="1"/>
          <p:nvPr/>
        </p:nvSpPr>
        <p:spPr>
          <a:xfrm>
            <a:off x="2998127" y="4157700"/>
            <a:ext cx="1425699" cy="293072"/>
          </a:xfrm>
          <a:prstGeom prst="roundRect">
            <a:avLst>
              <a:gd name="adj" fmla="val 9487"/>
            </a:avLst>
          </a:prstGeom>
          <a:noFill/>
          <a:ln w="9525">
            <a:solidFill>
              <a:srgbClr val="FFC00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fr-FR" sz="1200" dirty="0" smtClean="0">
                <a:ea typeface="Verdana" panose="020B0604030504040204" pitchFamily="34" charset="0"/>
              </a:rPr>
              <a:t>Phénotype étendu</a:t>
            </a:r>
            <a:endParaRPr lang="fr-FR" sz="1200" dirty="0">
              <a:ea typeface="Verdana" panose="020B0604030504040204" pitchFamily="34" charset="0"/>
            </a:endParaRPr>
          </a:p>
        </p:txBody>
      </p:sp>
      <p:cxnSp>
        <p:nvCxnSpPr>
          <p:cNvPr id="115" name="Connecteur droit 114"/>
          <p:cNvCxnSpPr>
            <a:stCxn id="113" idx="0"/>
          </p:cNvCxnSpPr>
          <p:nvPr/>
        </p:nvCxnSpPr>
        <p:spPr>
          <a:xfrm flipV="1">
            <a:off x="3710977" y="3478485"/>
            <a:ext cx="312383" cy="679215"/>
          </a:xfrm>
          <a:prstGeom prst="line">
            <a:avLst/>
          </a:prstGeom>
          <a:ln w="12700">
            <a:solidFill>
              <a:srgbClr val="FFC00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ZoneTexte 16"/>
          <p:cNvSpPr txBox="1"/>
          <p:nvPr/>
        </p:nvSpPr>
        <p:spPr>
          <a:xfrm>
            <a:off x="7555061" y="5140119"/>
            <a:ext cx="1970602" cy="293072"/>
          </a:xfrm>
          <a:prstGeom prst="roundRect">
            <a:avLst>
              <a:gd name="adj" fmla="val 9487"/>
            </a:avLst>
          </a:prstGeom>
          <a:noFill/>
          <a:ln w="9525">
            <a:solidFill>
              <a:schemeClr val="accent2"/>
            </a:solidFill>
          </a:ln>
        </p:spPr>
        <p:txBody>
          <a:bodyPr wrap="square" rtlCol="0" anchor="ctr">
            <a:spAutoFit/>
          </a:bodyPr>
          <a:lstStyle/>
          <a:p>
            <a:r>
              <a:rPr lang="fr-FR" sz="1200" dirty="0" smtClean="0">
                <a:ea typeface="Verdana" panose="020B0604030504040204" pitchFamily="34" charset="0"/>
              </a:rPr>
              <a:t>Nouveaux comportements</a:t>
            </a:r>
            <a:endParaRPr lang="fr-FR" sz="1200" dirty="0">
              <a:ea typeface="Verdana" panose="020B0604030504040204" pitchFamily="34" charset="0"/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7555061" y="1447342"/>
            <a:ext cx="1970602" cy="293072"/>
          </a:xfrm>
          <a:prstGeom prst="roundRect">
            <a:avLst>
              <a:gd name="adj" fmla="val 9487"/>
            </a:avLst>
          </a:prstGeom>
          <a:noFill/>
          <a:ln w="9525">
            <a:solidFill>
              <a:srgbClr val="FF0000"/>
            </a:solidFill>
          </a:ln>
        </p:spPr>
        <p:txBody>
          <a:bodyPr wrap="square" rtlCol="0" anchor="ctr">
            <a:spAutoFit/>
          </a:bodyPr>
          <a:lstStyle/>
          <a:p>
            <a:r>
              <a:rPr lang="fr-FR" sz="1200" dirty="0" smtClean="0">
                <a:ea typeface="Verdana" panose="020B0604030504040204" pitchFamily="34" charset="0"/>
              </a:rPr>
              <a:t>Bénéfices réciproques</a:t>
            </a:r>
            <a:endParaRPr lang="fr-FR" sz="1200" dirty="0">
              <a:ea typeface="Verdana" panose="020B0604030504040204" pitchFamily="34" charset="0"/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7555060" y="1832457"/>
            <a:ext cx="1970603" cy="488454"/>
          </a:xfrm>
          <a:prstGeom prst="roundRect">
            <a:avLst>
              <a:gd name="adj" fmla="val 9487"/>
            </a:avLst>
          </a:prstGeom>
          <a:noFill/>
          <a:ln w="9525">
            <a:solidFill>
              <a:srgbClr val="FF0000"/>
            </a:solidFill>
          </a:ln>
        </p:spPr>
        <p:txBody>
          <a:bodyPr wrap="square" rtlCol="0" anchor="ctr">
            <a:spAutoFit/>
          </a:bodyPr>
          <a:lstStyle/>
          <a:p>
            <a:r>
              <a:rPr lang="fr-FR" sz="1200" dirty="0" smtClean="0">
                <a:ea typeface="Verdana" panose="020B0604030504040204" pitchFamily="34" charset="0"/>
              </a:rPr>
              <a:t>Apparition de </a:t>
            </a:r>
            <a:br>
              <a:rPr lang="fr-FR" sz="1200" dirty="0" smtClean="0">
                <a:ea typeface="Verdana" panose="020B0604030504040204" pitchFamily="34" charset="0"/>
              </a:rPr>
            </a:br>
            <a:r>
              <a:rPr lang="fr-FR" sz="1200" dirty="0" smtClean="0">
                <a:ea typeface="Verdana" panose="020B0604030504040204" pitchFamily="34" charset="0"/>
              </a:rPr>
              <a:t>nouvelles fonctions</a:t>
            </a:r>
            <a:endParaRPr lang="fr-FR" sz="1200" dirty="0" smtClean="0">
              <a:ea typeface="Verdana" panose="020B0604030504040204" pitchFamily="34" charset="0"/>
            </a:endParaRPr>
          </a:p>
        </p:txBody>
      </p:sp>
      <p:sp>
        <p:nvSpPr>
          <p:cNvPr id="20" name="ZoneTexte 19"/>
          <p:cNvSpPr txBox="1"/>
          <p:nvPr/>
        </p:nvSpPr>
        <p:spPr>
          <a:xfrm>
            <a:off x="7555059" y="3145317"/>
            <a:ext cx="1970604" cy="293072"/>
          </a:xfrm>
          <a:prstGeom prst="roundRect">
            <a:avLst>
              <a:gd name="adj" fmla="val 9487"/>
            </a:avLst>
          </a:prstGeom>
          <a:noFill/>
          <a:ln w="9525">
            <a:solidFill>
              <a:schemeClr val="accent2"/>
            </a:solidFill>
          </a:ln>
        </p:spPr>
        <p:txBody>
          <a:bodyPr wrap="square" rtlCol="0" anchor="ctr">
            <a:spAutoFit/>
          </a:bodyPr>
          <a:lstStyle/>
          <a:p>
            <a:r>
              <a:rPr lang="fr-FR" sz="1200" dirty="0" smtClean="0">
                <a:ea typeface="Verdana" panose="020B0604030504040204" pitchFamily="34" charset="0"/>
              </a:rPr>
              <a:t>Chez de nombreux animaux</a:t>
            </a:r>
            <a:endParaRPr lang="fr-FR" sz="1200" dirty="0">
              <a:ea typeface="Verdana" panose="020B0604030504040204" pitchFamily="34" charset="0"/>
            </a:endParaRPr>
          </a:p>
        </p:txBody>
      </p:sp>
      <p:sp>
        <p:nvSpPr>
          <p:cNvPr id="21" name="ZoneTexte 20"/>
          <p:cNvSpPr txBox="1"/>
          <p:nvPr/>
        </p:nvSpPr>
        <p:spPr>
          <a:xfrm>
            <a:off x="7555060" y="3589159"/>
            <a:ext cx="1970603" cy="293072"/>
          </a:xfrm>
          <a:prstGeom prst="roundRect">
            <a:avLst>
              <a:gd name="adj" fmla="val 9487"/>
            </a:avLst>
          </a:prstGeom>
          <a:noFill/>
          <a:ln w="9525">
            <a:solidFill>
              <a:schemeClr val="accent2"/>
            </a:solidFill>
          </a:ln>
        </p:spPr>
        <p:txBody>
          <a:bodyPr wrap="square" rtlCol="0" anchor="ctr">
            <a:spAutoFit/>
          </a:bodyPr>
          <a:lstStyle/>
          <a:p>
            <a:r>
              <a:rPr lang="fr-FR" sz="1200" dirty="0" smtClean="0">
                <a:ea typeface="Verdana" panose="020B0604030504040204" pitchFamily="34" charset="0"/>
              </a:rPr>
              <a:t>Langages</a:t>
            </a:r>
            <a:endParaRPr lang="fr-FR" sz="1200" dirty="0" smtClean="0">
              <a:ea typeface="Verdana" panose="020B0604030504040204" pitchFamily="34" charset="0"/>
            </a:endParaRPr>
          </a:p>
        </p:txBody>
      </p:sp>
      <p:sp>
        <p:nvSpPr>
          <p:cNvPr id="22" name="ZoneTexte 21"/>
          <p:cNvSpPr txBox="1"/>
          <p:nvPr/>
        </p:nvSpPr>
        <p:spPr>
          <a:xfrm>
            <a:off x="7555060" y="4064253"/>
            <a:ext cx="1970603" cy="293072"/>
          </a:xfrm>
          <a:prstGeom prst="roundRect">
            <a:avLst>
              <a:gd name="adj" fmla="val 9487"/>
            </a:avLst>
          </a:prstGeom>
          <a:noFill/>
          <a:ln w="9525">
            <a:solidFill>
              <a:schemeClr val="accent2"/>
            </a:solidFill>
          </a:ln>
        </p:spPr>
        <p:txBody>
          <a:bodyPr wrap="square" rtlCol="0" anchor="ctr">
            <a:spAutoFit/>
          </a:bodyPr>
          <a:lstStyle/>
          <a:p>
            <a:r>
              <a:rPr lang="fr-FR" sz="1200" dirty="0" smtClean="0">
                <a:ea typeface="Verdana" panose="020B0604030504040204" pitchFamily="34" charset="0"/>
              </a:rPr>
              <a:t>Outils</a:t>
            </a:r>
            <a:endParaRPr lang="fr-FR" sz="1200" dirty="0">
              <a:ea typeface="Verdana" panose="020B0604030504040204" pitchFamily="34" charset="0"/>
            </a:endParaRPr>
          </a:p>
        </p:txBody>
      </p:sp>
      <p:sp>
        <p:nvSpPr>
          <p:cNvPr id="23" name="ZoneTexte 22"/>
          <p:cNvSpPr txBox="1"/>
          <p:nvPr/>
        </p:nvSpPr>
        <p:spPr>
          <a:xfrm>
            <a:off x="7555059" y="4506977"/>
            <a:ext cx="1970604" cy="488454"/>
          </a:xfrm>
          <a:prstGeom prst="roundRect">
            <a:avLst>
              <a:gd name="adj" fmla="val 9487"/>
            </a:avLst>
          </a:prstGeom>
          <a:noFill/>
          <a:ln w="9525">
            <a:solidFill>
              <a:schemeClr val="accent2"/>
            </a:solidFill>
          </a:ln>
        </p:spPr>
        <p:txBody>
          <a:bodyPr wrap="square" rtlCol="0" anchor="ctr">
            <a:spAutoFit/>
          </a:bodyPr>
          <a:lstStyle/>
          <a:p>
            <a:r>
              <a:rPr lang="fr-FR" sz="1200" dirty="0" smtClean="0">
                <a:ea typeface="Verdana" panose="020B0604030504040204" pitchFamily="34" charset="0"/>
              </a:rPr>
              <a:t>Nécessite des contacts sociétaux</a:t>
            </a:r>
            <a:endParaRPr lang="fr-FR" sz="1200" dirty="0" smtClean="0">
              <a:ea typeface="Verdana" panose="020B0604030504040204" pitchFamily="34" charset="0"/>
            </a:endParaRPr>
          </a:p>
        </p:txBody>
      </p:sp>
      <p:sp>
        <p:nvSpPr>
          <p:cNvPr id="24" name="ZoneTexte 23"/>
          <p:cNvSpPr txBox="1"/>
          <p:nvPr/>
        </p:nvSpPr>
        <p:spPr>
          <a:xfrm>
            <a:off x="540689" y="3917322"/>
            <a:ext cx="1979040" cy="293072"/>
          </a:xfrm>
          <a:prstGeom prst="roundRect">
            <a:avLst>
              <a:gd name="adj" fmla="val 9487"/>
            </a:avLst>
          </a:prstGeom>
          <a:noFill/>
          <a:ln w="9525">
            <a:solidFill>
              <a:srgbClr val="FFC000"/>
            </a:solidFill>
          </a:ln>
        </p:spPr>
        <p:txBody>
          <a:bodyPr wrap="square" rtlCol="0" anchor="ctr">
            <a:spAutoFit/>
          </a:bodyPr>
          <a:lstStyle/>
          <a:p>
            <a:pPr algn="r"/>
            <a:r>
              <a:rPr lang="fr-FR" sz="1200" dirty="0" smtClean="0">
                <a:ea typeface="Verdana" panose="020B0604030504040204" pitchFamily="34" charset="0"/>
              </a:rPr>
              <a:t>Habitats</a:t>
            </a:r>
            <a:endParaRPr lang="fr-FR" sz="1200" dirty="0">
              <a:ea typeface="Verdana" panose="020B0604030504040204" pitchFamily="34" charset="0"/>
            </a:endParaRPr>
          </a:p>
        </p:txBody>
      </p:sp>
      <p:sp>
        <p:nvSpPr>
          <p:cNvPr id="25" name="ZoneTexte 24"/>
          <p:cNvSpPr txBox="1"/>
          <p:nvPr/>
        </p:nvSpPr>
        <p:spPr>
          <a:xfrm>
            <a:off x="540688" y="4378092"/>
            <a:ext cx="1979039" cy="293072"/>
          </a:xfrm>
          <a:prstGeom prst="roundRect">
            <a:avLst>
              <a:gd name="adj" fmla="val 9487"/>
            </a:avLst>
          </a:prstGeom>
          <a:noFill/>
          <a:ln w="9525">
            <a:solidFill>
              <a:srgbClr val="FFC000"/>
            </a:solidFill>
          </a:ln>
        </p:spPr>
        <p:txBody>
          <a:bodyPr wrap="square" rtlCol="0" anchor="ctr">
            <a:spAutoFit/>
          </a:bodyPr>
          <a:lstStyle/>
          <a:p>
            <a:pPr algn="r"/>
            <a:r>
              <a:rPr lang="fr-FR" sz="1200" dirty="0" smtClean="0">
                <a:ea typeface="Verdana" panose="020B0604030504040204" pitchFamily="34" charset="0"/>
              </a:rPr>
              <a:t>Constructions</a:t>
            </a:r>
            <a:endParaRPr lang="fr-FR" sz="1200" dirty="0" smtClean="0">
              <a:ea typeface="Verdana" panose="020B0604030504040204" pitchFamily="34" charset="0"/>
            </a:endParaRPr>
          </a:p>
        </p:txBody>
      </p:sp>
      <p:sp>
        <p:nvSpPr>
          <p:cNvPr id="26" name="ZoneTexte 25"/>
          <p:cNvSpPr txBox="1"/>
          <p:nvPr/>
        </p:nvSpPr>
        <p:spPr>
          <a:xfrm>
            <a:off x="540689" y="1656741"/>
            <a:ext cx="1979039" cy="488454"/>
          </a:xfrm>
          <a:prstGeom prst="roundRect">
            <a:avLst>
              <a:gd name="adj" fmla="val 9487"/>
            </a:avLst>
          </a:prstGeom>
          <a:noFill/>
          <a:ln w="9525">
            <a:solidFill>
              <a:srgbClr val="92D050"/>
            </a:solidFill>
          </a:ln>
        </p:spPr>
        <p:txBody>
          <a:bodyPr wrap="square" rtlCol="0" anchor="ctr">
            <a:spAutoFit/>
          </a:bodyPr>
          <a:lstStyle/>
          <a:p>
            <a:pPr algn="r"/>
            <a:r>
              <a:rPr lang="fr-FR" sz="1200" dirty="0" smtClean="0">
                <a:ea typeface="Verdana" panose="020B0604030504040204" pitchFamily="34" charset="0"/>
              </a:rPr>
              <a:t>Évolution aléatoire </a:t>
            </a:r>
            <a:br>
              <a:rPr lang="fr-FR" sz="1200" dirty="0" smtClean="0">
                <a:ea typeface="Verdana" panose="020B0604030504040204" pitchFamily="34" charset="0"/>
              </a:rPr>
            </a:br>
            <a:r>
              <a:rPr lang="fr-FR" sz="1200" dirty="0" smtClean="0">
                <a:ea typeface="Verdana" panose="020B0604030504040204" pitchFamily="34" charset="0"/>
              </a:rPr>
              <a:t>= dérive génétique</a:t>
            </a:r>
            <a:endParaRPr lang="fr-FR" sz="1200" dirty="0">
              <a:ea typeface="Verdana" panose="020B0604030504040204" pitchFamily="34" charset="0"/>
            </a:endParaRPr>
          </a:p>
        </p:txBody>
      </p:sp>
      <p:sp>
        <p:nvSpPr>
          <p:cNvPr id="27" name="ZoneTexte 26"/>
          <p:cNvSpPr txBox="1"/>
          <p:nvPr/>
        </p:nvSpPr>
        <p:spPr>
          <a:xfrm>
            <a:off x="540688" y="2334016"/>
            <a:ext cx="1979039" cy="293072"/>
          </a:xfrm>
          <a:prstGeom prst="roundRect">
            <a:avLst>
              <a:gd name="adj" fmla="val 9487"/>
            </a:avLst>
          </a:prstGeom>
          <a:noFill/>
          <a:ln w="9525">
            <a:solidFill>
              <a:srgbClr val="92D050"/>
            </a:solidFill>
          </a:ln>
        </p:spPr>
        <p:txBody>
          <a:bodyPr wrap="square" rtlCol="0" anchor="ctr">
            <a:spAutoFit/>
          </a:bodyPr>
          <a:lstStyle/>
          <a:p>
            <a:pPr algn="r"/>
            <a:r>
              <a:rPr lang="fr-FR" sz="1200" dirty="0" smtClean="0">
                <a:ea typeface="Verdana" panose="020B0604030504040204" pitchFamily="34" charset="0"/>
              </a:rPr>
              <a:t>Spéciation</a:t>
            </a:r>
            <a:endParaRPr lang="fr-FR" sz="1200" dirty="0" smtClean="0">
              <a:ea typeface="Verdana" panose="020B0604030504040204" pitchFamily="34" charset="0"/>
            </a:endParaRPr>
          </a:p>
        </p:txBody>
      </p:sp>
      <p:cxnSp>
        <p:nvCxnSpPr>
          <p:cNvPr id="28" name="Connecteur droit 27"/>
          <p:cNvCxnSpPr>
            <a:stCxn id="108" idx="3"/>
            <a:endCxn id="21" idx="1"/>
          </p:cNvCxnSpPr>
          <p:nvPr/>
        </p:nvCxnSpPr>
        <p:spPr>
          <a:xfrm flipV="1">
            <a:off x="7076660" y="3735695"/>
            <a:ext cx="478400" cy="470851"/>
          </a:xfrm>
          <a:prstGeom prst="line">
            <a:avLst/>
          </a:prstGeom>
          <a:ln w="12700">
            <a:solidFill>
              <a:schemeClr val="accent2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cteur droit 30"/>
          <p:cNvCxnSpPr>
            <a:stCxn id="108" idx="3"/>
            <a:endCxn id="22" idx="1"/>
          </p:cNvCxnSpPr>
          <p:nvPr/>
        </p:nvCxnSpPr>
        <p:spPr>
          <a:xfrm>
            <a:off x="7076660" y="4206546"/>
            <a:ext cx="478400" cy="4243"/>
          </a:xfrm>
          <a:prstGeom prst="line">
            <a:avLst/>
          </a:prstGeom>
          <a:ln w="12700">
            <a:solidFill>
              <a:schemeClr val="accent2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cteur droit 33"/>
          <p:cNvCxnSpPr>
            <a:stCxn id="108" idx="3"/>
            <a:endCxn id="23" idx="1"/>
          </p:cNvCxnSpPr>
          <p:nvPr/>
        </p:nvCxnSpPr>
        <p:spPr>
          <a:xfrm>
            <a:off x="7076660" y="4206546"/>
            <a:ext cx="478399" cy="544658"/>
          </a:xfrm>
          <a:prstGeom prst="line">
            <a:avLst/>
          </a:prstGeom>
          <a:ln w="12700">
            <a:solidFill>
              <a:schemeClr val="accent2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cteur droit 36"/>
          <p:cNvCxnSpPr>
            <a:stCxn id="108" idx="3"/>
            <a:endCxn id="17" idx="1"/>
          </p:cNvCxnSpPr>
          <p:nvPr/>
        </p:nvCxnSpPr>
        <p:spPr>
          <a:xfrm>
            <a:off x="7076660" y="4206546"/>
            <a:ext cx="478401" cy="1080109"/>
          </a:xfrm>
          <a:prstGeom prst="line">
            <a:avLst/>
          </a:prstGeom>
          <a:ln w="12700">
            <a:solidFill>
              <a:schemeClr val="accent2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cteur droit 39"/>
          <p:cNvCxnSpPr>
            <a:stCxn id="104" idx="3"/>
            <a:endCxn id="18" idx="1"/>
          </p:cNvCxnSpPr>
          <p:nvPr/>
        </p:nvCxnSpPr>
        <p:spPr>
          <a:xfrm flipV="1">
            <a:off x="7076661" y="1593878"/>
            <a:ext cx="478400" cy="390763"/>
          </a:xfrm>
          <a:prstGeom prst="line">
            <a:avLst/>
          </a:prstGeom>
          <a:ln w="12700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necteur droit 42"/>
          <p:cNvCxnSpPr>
            <a:stCxn id="104" idx="3"/>
            <a:endCxn id="19" idx="1"/>
          </p:cNvCxnSpPr>
          <p:nvPr/>
        </p:nvCxnSpPr>
        <p:spPr>
          <a:xfrm>
            <a:off x="7076661" y="1984641"/>
            <a:ext cx="478399" cy="92043"/>
          </a:xfrm>
          <a:prstGeom prst="line">
            <a:avLst/>
          </a:prstGeom>
          <a:ln w="12700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cteur droit 45"/>
          <p:cNvCxnSpPr>
            <a:stCxn id="108" idx="3"/>
            <a:endCxn id="20" idx="1"/>
          </p:cNvCxnSpPr>
          <p:nvPr/>
        </p:nvCxnSpPr>
        <p:spPr>
          <a:xfrm flipV="1">
            <a:off x="7076660" y="3291853"/>
            <a:ext cx="478399" cy="914693"/>
          </a:xfrm>
          <a:prstGeom prst="line">
            <a:avLst/>
          </a:prstGeom>
          <a:ln w="12700">
            <a:solidFill>
              <a:schemeClr val="accent2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onnecteur droit 59"/>
          <p:cNvCxnSpPr>
            <a:stCxn id="26" idx="3"/>
            <a:endCxn id="111" idx="1"/>
          </p:cNvCxnSpPr>
          <p:nvPr/>
        </p:nvCxnSpPr>
        <p:spPr>
          <a:xfrm>
            <a:off x="2519728" y="1900968"/>
            <a:ext cx="468720" cy="263689"/>
          </a:xfrm>
          <a:prstGeom prst="line">
            <a:avLst/>
          </a:prstGeom>
          <a:ln w="12700">
            <a:solidFill>
              <a:srgbClr val="92D05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Connecteur droit 62"/>
          <p:cNvCxnSpPr>
            <a:stCxn id="27" idx="3"/>
            <a:endCxn id="111" idx="1"/>
          </p:cNvCxnSpPr>
          <p:nvPr/>
        </p:nvCxnSpPr>
        <p:spPr>
          <a:xfrm flipV="1">
            <a:off x="2519727" y="2164657"/>
            <a:ext cx="468721" cy="315895"/>
          </a:xfrm>
          <a:prstGeom prst="line">
            <a:avLst/>
          </a:prstGeom>
          <a:ln w="12700">
            <a:solidFill>
              <a:srgbClr val="92D05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Connecteur droit 65"/>
          <p:cNvCxnSpPr>
            <a:stCxn id="25" idx="3"/>
            <a:endCxn id="113" idx="1"/>
          </p:cNvCxnSpPr>
          <p:nvPr/>
        </p:nvCxnSpPr>
        <p:spPr>
          <a:xfrm flipV="1">
            <a:off x="2519727" y="4304236"/>
            <a:ext cx="478400" cy="220392"/>
          </a:xfrm>
          <a:prstGeom prst="line">
            <a:avLst/>
          </a:prstGeom>
          <a:ln w="12700">
            <a:solidFill>
              <a:srgbClr val="FFC00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Connecteur droit 68"/>
          <p:cNvCxnSpPr>
            <a:stCxn id="24" idx="3"/>
            <a:endCxn id="113" idx="1"/>
          </p:cNvCxnSpPr>
          <p:nvPr/>
        </p:nvCxnSpPr>
        <p:spPr>
          <a:xfrm>
            <a:off x="2519729" y="4063858"/>
            <a:ext cx="478398" cy="240378"/>
          </a:xfrm>
          <a:prstGeom prst="line">
            <a:avLst/>
          </a:prstGeom>
          <a:ln w="12700">
            <a:solidFill>
              <a:srgbClr val="FFC00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ZoneTexte 47"/>
          <p:cNvSpPr txBox="1"/>
          <p:nvPr/>
        </p:nvSpPr>
        <p:spPr>
          <a:xfrm>
            <a:off x="540688" y="1174848"/>
            <a:ext cx="1979039" cy="293072"/>
          </a:xfrm>
          <a:prstGeom prst="roundRect">
            <a:avLst>
              <a:gd name="adj" fmla="val 9487"/>
            </a:avLst>
          </a:prstGeom>
          <a:noFill/>
          <a:ln w="9525">
            <a:solidFill>
              <a:srgbClr val="92D050"/>
            </a:solidFill>
          </a:ln>
        </p:spPr>
        <p:txBody>
          <a:bodyPr wrap="square" rtlCol="0" anchor="ctr">
            <a:spAutoFit/>
          </a:bodyPr>
          <a:lstStyle/>
          <a:p>
            <a:pPr algn="r"/>
            <a:r>
              <a:rPr lang="fr-FR" sz="1200" dirty="0" smtClean="0">
                <a:ea typeface="Verdana" panose="020B0604030504040204" pitchFamily="34" charset="0"/>
              </a:rPr>
              <a:t>Évolution dirigée = sélection</a:t>
            </a:r>
            <a:endParaRPr lang="fr-FR" sz="1200" dirty="0">
              <a:ea typeface="Verdana" panose="020B0604030504040204" pitchFamily="34" charset="0"/>
            </a:endParaRPr>
          </a:p>
        </p:txBody>
      </p:sp>
      <p:sp>
        <p:nvSpPr>
          <p:cNvPr id="49" name="ZoneTexte 48"/>
          <p:cNvSpPr txBox="1"/>
          <p:nvPr/>
        </p:nvSpPr>
        <p:spPr>
          <a:xfrm>
            <a:off x="540690" y="4843027"/>
            <a:ext cx="1979038" cy="488454"/>
          </a:xfrm>
          <a:prstGeom prst="roundRect">
            <a:avLst>
              <a:gd name="adj" fmla="val 9487"/>
            </a:avLst>
          </a:prstGeom>
          <a:noFill/>
          <a:ln w="9525">
            <a:solidFill>
              <a:srgbClr val="FFC000"/>
            </a:solidFill>
          </a:ln>
        </p:spPr>
        <p:txBody>
          <a:bodyPr wrap="square" rtlCol="0" anchor="ctr">
            <a:spAutoFit/>
          </a:bodyPr>
          <a:lstStyle/>
          <a:p>
            <a:pPr algn="r"/>
            <a:r>
              <a:rPr lang="fr-FR" sz="1200" dirty="0" smtClean="0">
                <a:ea typeface="Verdana" panose="020B0604030504040204" pitchFamily="34" charset="0"/>
              </a:rPr>
              <a:t>Détournement de fonctions d’autres êtres vivants</a:t>
            </a:r>
            <a:endParaRPr lang="fr-FR" sz="1200" dirty="0" smtClean="0">
              <a:ea typeface="Verdana" panose="020B0604030504040204" pitchFamily="34" charset="0"/>
            </a:endParaRPr>
          </a:p>
        </p:txBody>
      </p:sp>
      <p:sp>
        <p:nvSpPr>
          <p:cNvPr id="65" name="Arc 64"/>
          <p:cNvSpPr/>
          <p:nvPr/>
        </p:nvSpPr>
        <p:spPr>
          <a:xfrm>
            <a:off x="3710976" y="1284409"/>
            <a:ext cx="2880655" cy="1227566"/>
          </a:xfrm>
          <a:prstGeom prst="arc">
            <a:avLst>
              <a:gd name="adj1" fmla="val 10738492"/>
              <a:gd name="adj2" fmla="val 21177282"/>
            </a:avLst>
          </a:prstGeom>
          <a:ln w="12700">
            <a:solidFill>
              <a:schemeClr val="tx1">
                <a:lumMod val="50000"/>
                <a:lumOff val="50000"/>
              </a:schemeClr>
            </a:solidFill>
            <a:prstDash val="sysDash"/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FF3911"/>
              </a:solidFill>
            </a:endParaRPr>
          </a:p>
        </p:txBody>
      </p:sp>
      <p:cxnSp>
        <p:nvCxnSpPr>
          <p:cNvPr id="68" name="Connecteur en arc 67"/>
          <p:cNvCxnSpPr/>
          <p:nvPr/>
        </p:nvCxnSpPr>
        <p:spPr>
          <a:xfrm rot="18600000" flipH="1">
            <a:off x="2735760" y="2728959"/>
            <a:ext cx="1080000" cy="1080000"/>
          </a:xfrm>
          <a:prstGeom prst="curvedConnector3">
            <a:avLst>
              <a:gd name="adj1" fmla="val 46878"/>
            </a:avLst>
          </a:prstGeom>
          <a:ln w="12700">
            <a:solidFill>
              <a:schemeClr val="tx1">
                <a:lumMod val="50000"/>
                <a:lumOff val="50000"/>
              </a:schemeClr>
            </a:solidFill>
            <a:prstDash val="sys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Arc 94"/>
          <p:cNvSpPr/>
          <p:nvPr/>
        </p:nvSpPr>
        <p:spPr>
          <a:xfrm rot="2874033">
            <a:off x="3150648" y="2506314"/>
            <a:ext cx="3946727" cy="2822016"/>
          </a:xfrm>
          <a:prstGeom prst="arc">
            <a:avLst>
              <a:gd name="adj1" fmla="val 12059305"/>
              <a:gd name="adj2" fmla="val 18799506"/>
            </a:avLst>
          </a:prstGeom>
          <a:ln w="12700">
            <a:solidFill>
              <a:schemeClr val="tx1">
                <a:lumMod val="50000"/>
                <a:lumOff val="50000"/>
              </a:schemeClr>
            </a:solidFill>
            <a:prstDash val="sysDash"/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FF3911"/>
              </a:solidFill>
            </a:endParaRPr>
          </a:p>
        </p:txBody>
      </p:sp>
      <p:cxnSp>
        <p:nvCxnSpPr>
          <p:cNvPr id="100" name="Connecteur droit 99"/>
          <p:cNvCxnSpPr>
            <a:stCxn id="48" idx="3"/>
            <a:endCxn id="111" idx="1"/>
          </p:cNvCxnSpPr>
          <p:nvPr/>
        </p:nvCxnSpPr>
        <p:spPr>
          <a:xfrm>
            <a:off x="2519727" y="1321384"/>
            <a:ext cx="468721" cy="843273"/>
          </a:xfrm>
          <a:prstGeom prst="line">
            <a:avLst/>
          </a:prstGeom>
          <a:ln w="12700">
            <a:solidFill>
              <a:srgbClr val="92D05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Connecteur droit 106"/>
          <p:cNvCxnSpPr>
            <a:stCxn id="49" idx="3"/>
            <a:endCxn id="113" idx="1"/>
          </p:cNvCxnSpPr>
          <p:nvPr/>
        </p:nvCxnSpPr>
        <p:spPr>
          <a:xfrm flipV="1">
            <a:off x="2519728" y="4304236"/>
            <a:ext cx="478399" cy="783018"/>
          </a:xfrm>
          <a:prstGeom prst="line">
            <a:avLst/>
          </a:prstGeom>
          <a:ln w="12700">
            <a:solidFill>
              <a:srgbClr val="FFC00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7949816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91</TotalTime>
  <Words>63</Words>
  <Application>Microsoft Office PowerPoint</Application>
  <PresentationFormat>Format A4 (210 x 297 mm)</PresentationFormat>
  <Paragraphs>19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Verdana</vt:lpstr>
      <vt:lpstr>Thème Office</vt:lpstr>
      <vt:lpstr>Présentation PowerPoint</vt:lpstr>
    </vt:vector>
  </TitlesOfParts>
  <Company>EDITIS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Bukowski.Sylvia</dc:creator>
  <cp:lastModifiedBy>Bukowski.Sylvia</cp:lastModifiedBy>
  <cp:revision>26</cp:revision>
  <dcterms:created xsi:type="dcterms:W3CDTF">2020-07-22T16:32:13Z</dcterms:created>
  <dcterms:modified xsi:type="dcterms:W3CDTF">2020-07-24T22:23:19Z</dcterms:modified>
</cp:coreProperties>
</file>