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7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oneTexte 27"/>
          <p:cNvSpPr txBox="1"/>
          <p:nvPr/>
        </p:nvSpPr>
        <p:spPr>
          <a:xfrm>
            <a:off x="4665552" y="1027689"/>
            <a:ext cx="1093242" cy="2217366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lIns="54000" rIns="54000" rtlCol="0" anchor="t" anchorCtr="0">
            <a:noAutofit/>
          </a:bodyPr>
          <a:lstStyle/>
          <a:p>
            <a:pPr algn="ctr"/>
            <a:r>
              <a:rPr lang="fr-FR" sz="1100" dirty="0" smtClean="0">
                <a:solidFill>
                  <a:srgbClr val="009E47"/>
                </a:solidFill>
                <a:ea typeface="Verdana" panose="020B0604030504040204" pitchFamily="34" charset="0"/>
              </a:rPr>
              <a:t>Vastes surfaces…</a:t>
            </a:r>
            <a:endParaRPr lang="fr-FR" sz="1100" dirty="0" smtClean="0">
              <a:solidFill>
                <a:srgbClr val="009E47"/>
              </a:solidFill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137504" y="1027689"/>
            <a:ext cx="1404408" cy="265821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lIns="54000" rIns="54000" rtlCol="0" anchor="t" anchorCtr="0">
            <a:noAutofit/>
          </a:bodyPr>
          <a:lstStyle/>
          <a:p>
            <a:pPr algn="ctr"/>
            <a:r>
              <a:rPr lang="fr-FR" sz="1100" dirty="0" smtClean="0">
                <a:solidFill>
                  <a:srgbClr val="009E47"/>
                </a:solidFill>
                <a:ea typeface="Verdana" panose="020B0604030504040204" pitchFamily="34" charset="0"/>
              </a:rPr>
              <a:t>… permettant les échanges avec l’environnement</a:t>
            </a:r>
            <a:endParaRPr lang="fr-FR" sz="1100" dirty="0" smtClean="0">
              <a:solidFill>
                <a:srgbClr val="009E47"/>
              </a:solidFill>
              <a:ea typeface="Verdana" panose="020B060403050404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</a:t>
            </a:r>
            <a:r>
              <a:rPr lang="fr-FR" dirty="0" smtClean="0"/>
              <a:t>2/Chapitre </a:t>
            </a:r>
            <a:r>
              <a:rPr lang="fr-FR" dirty="0"/>
              <a:t>8</a:t>
            </a:r>
            <a:r>
              <a:rPr lang="fr-FR" dirty="0" smtClean="0"/>
              <a:t> </a:t>
            </a:r>
            <a:r>
              <a:rPr lang="fr-FR" dirty="0"/>
              <a:t>• L’organisation fonctionnelle des plantes à </a:t>
            </a:r>
            <a:r>
              <a:rPr lang="fr-FR" dirty="0" smtClean="0"/>
              <a:t>fleurs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549100" y="2783280"/>
            <a:ext cx="1276175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Des phénomènes </a:t>
            </a:r>
            <a:r>
              <a:rPr lang="fr-FR" sz="11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cellulaires</a:t>
            </a:r>
            <a:endParaRPr lang="fr-FR" sz="11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1502" y="2782226"/>
            <a:ext cx="1232833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Développement </a:t>
            </a:r>
            <a:r>
              <a:rPr lang="fr-FR" sz="1100" dirty="0" smtClean="0">
                <a:ea typeface="Verdana" panose="020B0604030504040204" pitchFamily="34" charset="0"/>
              </a:rPr>
              <a:t/>
            </a:r>
            <a:br>
              <a:rPr lang="fr-FR" sz="1100" dirty="0" smtClean="0">
                <a:ea typeface="Verdana" panose="020B0604030504040204" pitchFamily="34" charset="0"/>
              </a:rPr>
            </a:br>
            <a:r>
              <a:rPr lang="fr-FR" sz="1100" dirty="0" smtClean="0">
                <a:ea typeface="Verdana" panose="020B0604030504040204" pitchFamily="34" charset="0"/>
              </a:rPr>
              <a:t>des </a:t>
            </a:r>
            <a:r>
              <a:rPr lang="fr-FR" sz="1100" dirty="0" smtClean="0">
                <a:ea typeface="Verdana" panose="020B0604030504040204" pitchFamily="34" charset="0"/>
              </a:rPr>
              <a:t>plantes </a:t>
            </a:r>
            <a:r>
              <a:rPr lang="fr-FR" sz="1100" dirty="0" smtClean="0">
                <a:ea typeface="Verdana" panose="020B0604030504040204" pitchFamily="34" charset="0"/>
              </a:rPr>
              <a:t>à </a:t>
            </a:r>
            <a:r>
              <a:rPr lang="fr-FR" sz="1100" dirty="0" smtClean="0">
                <a:ea typeface="Verdana" panose="020B0604030504040204" pitchFamily="34" charset="0"/>
              </a:rPr>
              <a:t>fleurs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034795" y="2783280"/>
            <a:ext cx="1148251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… p</a:t>
            </a:r>
            <a:r>
              <a:rPr lang="fr-FR" sz="1100" dirty="0" smtClean="0">
                <a:ea typeface="Verdana" panose="020B0604030504040204" pitchFamily="34" charset="0"/>
              </a:rPr>
              <a:t>ermettant </a:t>
            </a:r>
            <a:r>
              <a:rPr lang="fr-FR" sz="1100" dirty="0" smtClean="0">
                <a:ea typeface="Verdana" panose="020B0604030504040204" pitchFamily="34" charset="0"/>
              </a:rPr>
              <a:t>l’organogenèse</a:t>
            </a:r>
          </a:p>
        </p:txBody>
      </p:sp>
      <p:cxnSp>
        <p:nvCxnSpPr>
          <p:cNvPr id="33" name="Connecteur droit 32"/>
          <p:cNvCxnSpPr>
            <a:stCxn id="9" idx="1"/>
            <a:endCxn id="10" idx="3"/>
          </p:cNvCxnSpPr>
          <p:nvPr/>
        </p:nvCxnSpPr>
        <p:spPr>
          <a:xfrm flipH="1" flipV="1">
            <a:off x="1334335" y="3010171"/>
            <a:ext cx="214765" cy="1054"/>
          </a:xfrm>
          <a:prstGeom prst="line">
            <a:avLst/>
          </a:prstGeom>
          <a:ln w="127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9" idx="3"/>
            <a:endCxn id="31" idx="1"/>
          </p:cNvCxnSpPr>
          <p:nvPr/>
        </p:nvCxnSpPr>
        <p:spPr>
          <a:xfrm>
            <a:off x="2825275" y="3011225"/>
            <a:ext cx="209520" cy="0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2312822" y="3791797"/>
            <a:ext cx="1152940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tx1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Contrôlés par</a:t>
            </a:r>
            <a:endParaRPr lang="fr-FR" sz="1100" dirty="0">
              <a:ea typeface="Verdana" panose="020B0604030504040204" pitchFamily="34" charset="0"/>
            </a:endParaRPr>
          </a:p>
        </p:txBody>
      </p:sp>
      <p:grpSp>
        <p:nvGrpSpPr>
          <p:cNvPr id="116" name="Groupe 115"/>
          <p:cNvGrpSpPr/>
          <p:nvPr/>
        </p:nvGrpSpPr>
        <p:grpSpPr>
          <a:xfrm>
            <a:off x="2384434" y="3282539"/>
            <a:ext cx="1005890" cy="509258"/>
            <a:chOff x="2909857" y="3381056"/>
            <a:chExt cx="1005890" cy="509258"/>
          </a:xfrm>
        </p:grpSpPr>
        <p:cxnSp>
          <p:nvCxnSpPr>
            <p:cNvPr id="75" name="Connecteur droit 74"/>
            <p:cNvCxnSpPr/>
            <p:nvPr/>
          </p:nvCxnSpPr>
          <p:spPr>
            <a:xfrm flipV="1">
              <a:off x="2909857" y="3381056"/>
              <a:ext cx="0" cy="270814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>
              <a:stCxn id="39" idx="0"/>
            </p:cNvCxnSpPr>
            <p:nvPr/>
          </p:nvCxnSpPr>
          <p:spPr>
            <a:xfrm flipH="1" flipV="1">
              <a:off x="3410091" y="3649309"/>
              <a:ext cx="4624" cy="241005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 flipV="1">
              <a:off x="3911670" y="3381056"/>
              <a:ext cx="4077" cy="261592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2915064" y="3652587"/>
              <a:ext cx="996606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Arc 31"/>
          <p:cNvSpPr/>
          <p:nvPr/>
        </p:nvSpPr>
        <p:spPr>
          <a:xfrm>
            <a:off x="3210527" y="3961510"/>
            <a:ext cx="528914" cy="507597"/>
          </a:xfrm>
          <a:prstGeom prst="arc">
            <a:avLst>
              <a:gd name="adj1" fmla="val 15871742"/>
              <a:gd name="adj2" fmla="val 245534"/>
            </a:avLst>
          </a:prstGeom>
          <a:ln w="12700">
            <a:solidFill>
              <a:schemeClr val="tx1"/>
            </a:solidFill>
            <a:prstDash val="sysDot"/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rIns="54000" rtlCol="0" anchor="ctr"/>
          <a:lstStyle/>
          <a:p>
            <a:pPr algn="ctr"/>
            <a:endParaRPr lang="fr-FR" sz="1100"/>
          </a:p>
        </p:txBody>
      </p:sp>
      <p:sp>
        <p:nvSpPr>
          <p:cNvPr id="49" name="Arc 48"/>
          <p:cNvSpPr/>
          <p:nvPr/>
        </p:nvSpPr>
        <p:spPr>
          <a:xfrm flipH="1">
            <a:off x="2038533" y="3966031"/>
            <a:ext cx="528914" cy="507597"/>
          </a:xfrm>
          <a:prstGeom prst="arc">
            <a:avLst>
              <a:gd name="adj1" fmla="val 15871742"/>
              <a:gd name="adj2" fmla="val 245534"/>
            </a:avLst>
          </a:prstGeom>
          <a:ln w="12700">
            <a:solidFill>
              <a:schemeClr val="tx1"/>
            </a:solidFill>
            <a:prstDash val="sysDot"/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54000" rIns="54000" rtlCol="0" anchor="ctr"/>
          <a:lstStyle/>
          <a:p>
            <a:pPr algn="ctr"/>
            <a:endParaRPr lang="fr-FR" sz="1100"/>
          </a:p>
        </p:txBody>
      </p:sp>
      <p:sp>
        <p:nvSpPr>
          <p:cNvPr id="23" name="ZoneTexte 22"/>
          <p:cNvSpPr txBox="1"/>
          <p:nvPr/>
        </p:nvSpPr>
        <p:spPr>
          <a:xfrm>
            <a:off x="1867777" y="1224431"/>
            <a:ext cx="1148251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Différenciation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867776" y="1671118"/>
            <a:ext cx="1148251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Élongation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867776" y="2012673"/>
            <a:ext cx="1125080" cy="6349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Multiplication cellulaire dans les méristèmes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859720" y="1952424"/>
            <a:ext cx="711181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Racines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859718" y="2878715"/>
            <a:ext cx="711181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Feuilles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450330" y="1758729"/>
            <a:ext cx="784746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Entrée eau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450329" y="2036036"/>
            <a:ext cx="784746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Entrée ions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8959304" y="1809695"/>
            <a:ext cx="960663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</a:rPr>
              <a:t>f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</a:rPr>
              <a:t>acilitées par mycorhizes</a:t>
            </a:r>
            <a:endParaRPr lang="fr-FR" sz="1100" dirty="0" smtClean="0">
              <a:solidFill>
                <a:schemeClr val="bg1">
                  <a:lumMod val="50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998191" y="1865272"/>
            <a:ext cx="918430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fr-FR" sz="1100" dirty="0">
                <a:ea typeface="Verdana" panose="020B0604030504040204" pitchFamily="34" charset="0"/>
              </a:rPr>
              <a:t>e</a:t>
            </a:r>
            <a:r>
              <a:rPr lang="fr-FR" sz="1100" dirty="0" smtClean="0">
                <a:ea typeface="Verdana" panose="020B0604030504040204" pitchFamily="34" charset="0"/>
              </a:rPr>
              <a:t>n relation avec le sol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968390" y="2789165"/>
            <a:ext cx="976606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fr-FR" sz="1100" dirty="0">
                <a:ea typeface="Verdana" panose="020B0604030504040204" pitchFamily="34" charset="0"/>
              </a:rPr>
              <a:t>e</a:t>
            </a:r>
            <a:r>
              <a:rPr lang="fr-FR" sz="1100" dirty="0" smtClean="0">
                <a:ea typeface="Verdana" panose="020B0604030504040204" pitchFamily="34" charset="0"/>
              </a:rPr>
              <a:t>n relation avec l’atmosphère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7450330" y="2599940"/>
            <a:ext cx="784746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Entrée CO</a:t>
            </a:r>
            <a:r>
              <a:rPr lang="fr-FR" sz="1100" baseline="-25000" dirty="0" smtClean="0">
                <a:ea typeface="Verdana" panose="020B0604030504040204" pitchFamily="34" charset="0"/>
              </a:rPr>
              <a:t>2</a:t>
            </a:r>
            <a:endParaRPr lang="fr-FR" sz="1100" baseline="-25000" dirty="0" smtClean="0">
              <a:ea typeface="Verdana" panose="020B0604030504040204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450329" y="2876219"/>
            <a:ext cx="784746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Sortie O</a:t>
            </a:r>
            <a:r>
              <a:rPr lang="fr-FR" sz="1100" baseline="-25000" dirty="0" smtClean="0">
                <a:ea typeface="Verdana" panose="020B0604030504040204" pitchFamily="34" charset="0"/>
              </a:rPr>
              <a:t>2</a:t>
            </a:r>
            <a:endParaRPr lang="fr-FR" sz="1100" baseline="-25000" dirty="0" smtClean="0">
              <a:ea typeface="Verdana" panose="020B060403050404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368442" y="3198747"/>
            <a:ext cx="1137510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Apport de lumière, source d’énergie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4994566" y="4169778"/>
            <a:ext cx="645455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Tige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994564" y="5273076"/>
            <a:ext cx="645455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Fleurs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6242179" y="3990154"/>
            <a:ext cx="702818" cy="6349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Relie les différents organes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6242179" y="5273075"/>
            <a:ext cx="773844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Fruits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7501313" y="4078773"/>
            <a:ext cx="798069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Tissus conducteurs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8630811" y="3665314"/>
            <a:ext cx="1148251" cy="6349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Xylème : transport sève brute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8614930" y="4409198"/>
            <a:ext cx="1148251" cy="6349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Phloème : transport sève élaborée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373168" y="4259472"/>
            <a:ext cx="1339935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tx1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Conditions du milieu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3320892" y="4260007"/>
            <a:ext cx="816119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tx1"/>
            </a:solidFill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Hormones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651254" y="4910875"/>
            <a:ext cx="873492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lumière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1601786" y="4903919"/>
            <a:ext cx="873492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gravité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2552014" y="4902005"/>
            <a:ext cx="873492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vent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cxnSp>
        <p:nvCxnSpPr>
          <p:cNvPr id="59" name="Connecteur droit 58"/>
          <p:cNvCxnSpPr>
            <a:stCxn id="31" idx="3"/>
            <a:endCxn id="45" idx="0"/>
          </p:cNvCxnSpPr>
          <p:nvPr/>
        </p:nvCxnSpPr>
        <p:spPr>
          <a:xfrm>
            <a:off x="4183046" y="3011225"/>
            <a:ext cx="1134248" cy="1158553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31" idx="3"/>
            <a:endCxn id="46" idx="0"/>
          </p:cNvCxnSpPr>
          <p:nvPr/>
        </p:nvCxnSpPr>
        <p:spPr>
          <a:xfrm>
            <a:off x="4183046" y="3011225"/>
            <a:ext cx="1134246" cy="2261851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>
            <a:stCxn id="46" idx="3"/>
            <a:endCxn id="48" idx="1"/>
          </p:cNvCxnSpPr>
          <p:nvPr/>
        </p:nvCxnSpPr>
        <p:spPr>
          <a:xfrm flipV="1">
            <a:off x="5640019" y="5411471"/>
            <a:ext cx="602160" cy="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45" idx="3"/>
            <a:endCxn id="47" idx="1"/>
          </p:cNvCxnSpPr>
          <p:nvPr/>
        </p:nvCxnSpPr>
        <p:spPr>
          <a:xfrm flipV="1">
            <a:off x="5640021" y="4307649"/>
            <a:ext cx="602158" cy="525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>
            <a:stCxn id="47" idx="3"/>
            <a:endCxn id="50" idx="1"/>
          </p:cNvCxnSpPr>
          <p:nvPr/>
        </p:nvCxnSpPr>
        <p:spPr>
          <a:xfrm flipV="1">
            <a:off x="6944997" y="4306718"/>
            <a:ext cx="556316" cy="93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stCxn id="50" idx="3"/>
            <a:endCxn id="51" idx="1"/>
          </p:cNvCxnSpPr>
          <p:nvPr/>
        </p:nvCxnSpPr>
        <p:spPr>
          <a:xfrm flipV="1">
            <a:off x="8299382" y="3982809"/>
            <a:ext cx="331429" cy="323909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stCxn id="50" idx="3"/>
            <a:endCxn id="52" idx="1"/>
          </p:cNvCxnSpPr>
          <p:nvPr/>
        </p:nvCxnSpPr>
        <p:spPr>
          <a:xfrm>
            <a:off x="8299382" y="4306718"/>
            <a:ext cx="315548" cy="419975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31" idx="3"/>
            <a:endCxn id="27" idx="1"/>
          </p:cNvCxnSpPr>
          <p:nvPr/>
        </p:nvCxnSpPr>
        <p:spPr>
          <a:xfrm>
            <a:off x="4183046" y="3011225"/>
            <a:ext cx="676672" cy="5886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31" idx="3"/>
            <a:endCxn id="26" idx="1"/>
          </p:cNvCxnSpPr>
          <p:nvPr/>
        </p:nvCxnSpPr>
        <p:spPr>
          <a:xfrm flipV="1">
            <a:off x="4183046" y="2090820"/>
            <a:ext cx="676674" cy="920405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>
            <a:stCxn id="26" idx="3"/>
            <a:endCxn id="37" idx="1"/>
          </p:cNvCxnSpPr>
          <p:nvPr/>
        </p:nvCxnSpPr>
        <p:spPr>
          <a:xfrm>
            <a:off x="5570901" y="2090820"/>
            <a:ext cx="427290" cy="2397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stCxn id="27" idx="3"/>
            <a:endCxn id="38" idx="1"/>
          </p:cNvCxnSpPr>
          <p:nvPr/>
        </p:nvCxnSpPr>
        <p:spPr>
          <a:xfrm flipV="1">
            <a:off x="5570899" y="3017110"/>
            <a:ext cx="397491" cy="1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>
            <a:stCxn id="38" idx="3"/>
            <a:endCxn id="40" idx="1"/>
          </p:cNvCxnSpPr>
          <p:nvPr/>
        </p:nvCxnSpPr>
        <p:spPr>
          <a:xfrm flipV="1">
            <a:off x="6944996" y="2738336"/>
            <a:ext cx="505334" cy="278774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>
            <a:stCxn id="38" idx="3"/>
            <a:endCxn id="41" idx="1"/>
          </p:cNvCxnSpPr>
          <p:nvPr/>
        </p:nvCxnSpPr>
        <p:spPr>
          <a:xfrm flipV="1">
            <a:off x="6944996" y="3014615"/>
            <a:ext cx="505333" cy="2495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>
            <a:stCxn id="38" idx="3"/>
            <a:endCxn id="42" idx="1"/>
          </p:cNvCxnSpPr>
          <p:nvPr/>
        </p:nvCxnSpPr>
        <p:spPr>
          <a:xfrm>
            <a:off x="6944996" y="3017110"/>
            <a:ext cx="423446" cy="409582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>
            <a:stCxn id="37" idx="3"/>
            <a:endCxn id="30" idx="1"/>
          </p:cNvCxnSpPr>
          <p:nvPr/>
        </p:nvCxnSpPr>
        <p:spPr>
          <a:xfrm flipV="1">
            <a:off x="6916621" y="1897125"/>
            <a:ext cx="533709" cy="196092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>
            <a:stCxn id="37" idx="3"/>
            <a:endCxn id="34" idx="1"/>
          </p:cNvCxnSpPr>
          <p:nvPr/>
        </p:nvCxnSpPr>
        <p:spPr>
          <a:xfrm>
            <a:off x="6916621" y="2093217"/>
            <a:ext cx="533708" cy="81215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Groupe 114"/>
          <p:cNvGrpSpPr/>
          <p:nvPr/>
        </p:nvGrpSpPr>
        <p:grpSpPr>
          <a:xfrm rot="16200000">
            <a:off x="8458529" y="1673669"/>
            <a:ext cx="277320" cy="724228"/>
            <a:chOff x="8893858" y="822295"/>
            <a:chExt cx="944550" cy="606491"/>
          </a:xfrm>
        </p:grpSpPr>
        <p:cxnSp>
          <p:nvCxnSpPr>
            <p:cNvPr id="111" name="Connecteur droit 110"/>
            <p:cNvCxnSpPr>
              <a:endCxn id="34" idx="3"/>
            </p:cNvCxnSpPr>
            <p:nvPr/>
          </p:nvCxnSpPr>
          <p:spPr>
            <a:xfrm rot="5400000" flipH="1" flipV="1">
              <a:off x="8616765" y="1099388"/>
              <a:ext cx="554227" cy="4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>
              <a:stCxn id="36" idx="1"/>
            </p:cNvCxnSpPr>
            <p:nvPr/>
          </p:nvCxnSpPr>
          <p:spPr>
            <a:xfrm rot="5400000" flipH="1">
              <a:off x="9324929" y="1393901"/>
              <a:ext cx="66654" cy="311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>
              <a:endCxn id="30" idx="3"/>
            </p:cNvCxnSpPr>
            <p:nvPr/>
          </p:nvCxnSpPr>
          <p:spPr>
            <a:xfrm rot="5400000" flipH="1" flipV="1">
              <a:off x="9563594" y="1097059"/>
              <a:ext cx="549577" cy="51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 rot="5400000" flipH="1">
              <a:off x="9366096" y="899638"/>
              <a:ext cx="3" cy="94446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e 121"/>
          <p:cNvGrpSpPr/>
          <p:nvPr/>
        </p:nvGrpSpPr>
        <p:grpSpPr>
          <a:xfrm rot="5400000">
            <a:off x="1044416" y="1929719"/>
            <a:ext cx="1441525" cy="273598"/>
            <a:chOff x="2909857" y="3381056"/>
            <a:chExt cx="1441525" cy="273598"/>
          </a:xfrm>
        </p:grpSpPr>
        <p:cxnSp>
          <p:nvCxnSpPr>
            <p:cNvPr id="123" name="Connecteur droit 122"/>
            <p:cNvCxnSpPr/>
            <p:nvPr/>
          </p:nvCxnSpPr>
          <p:spPr>
            <a:xfrm flipV="1">
              <a:off x="2909857" y="3381056"/>
              <a:ext cx="0" cy="27081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123"/>
            <p:cNvCxnSpPr/>
            <p:nvPr/>
          </p:nvCxnSpPr>
          <p:spPr>
            <a:xfrm flipH="1" flipV="1">
              <a:off x="3389340" y="3421472"/>
              <a:ext cx="1346" cy="23318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124"/>
            <p:cNvCxnSpPr/>
            <p:nvPr/>
          </p:nvCxnSpPr>
          <p:spPr>
            <a:xfrm flipV="1">
              <a:off x="3911670" y="3381056"/>
              <a:ext cx="4077" cy="26159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125"/>
            <p:cNvCxnSpPr/>
            <p:nvPr/>
          </p:nvCxnSpPr>
          <p:spPr>
            <a:xfrm rot="16200000" flipH="1" flipV="1">
              <a:off x="3629788" y="2930993"/>
              <a:ext cx="6871" cy="1436317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Connecteur droit 127"/>
          <p:cNvCxnSpPr/>
          <p:nvPr/>
        </p:nvCxnSpPr>
        <p:spPr>
          <a:xfrm>
            <a:off x="5758794" y="1340123"/>
            <a:ext cx="1378710" cy="5632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ZoneTexte 177"/>
          <p:cNvSpPr txBox="1"/>
          <p:nvPr/>
        </p:nvSpPr>
        <p:spPr>
          <a:xfrm>
            <a:off x="8959959" y="2726964"/>
            <a:ext cx="960663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</a:rPr>
              <a:t>par stomates</a:t>
            </a:r>
            <a:endParaRPr lang="fr-FR" sz="1100" dirty="0" smtClean="0">
              <a:solidFill>
                <a:schemeClr val="bg1">
                  <a:lumMod val="50000"/>
                </a:schemeClr>
              </a:solidFill>
              <a:ea typeface="Verdana" panose="020B0604030504040204" pitchFamily="34" charset="0"/>
            </a:endParaRPr>
          </a:p>
        </p:txBody>
      </p:sp>
      <p:grpSp>
        <p:nvGrpSpPr>
          <p:cNvPr id="179" name="Groupe 178"/>
          <p:cNvGrpSpPr/>
          <p:nvPr/>
        </p:nvGrpSpPr>
        <p:grpSpPr>
          <a:xfrm rot="16200000">
            <a:off x="8453388" y="2508049"/>
            <a:ext cx="288255" cy="724883"/>
            <a:chOff x="8505824" y="821750"/>
            <a:chExt cx="981785" cy="607042"/>
          </a:xfrm>
        </p:grpSpPr>
        <p:cxnSp>
          <p:nvCxnSpPr>
            <p:cNvPr id="180" name="Connecteur droit 179"/>
            <p:cNvCxnSpPr>
              <a:endCxn id="41" idx="3"/>
            </p:cNvCxnSpPr>
            <p:nvPr/>
          </p:nvCxnSpPr>
          <p:spPr>
            <a:xfrm rot="5400000" flipH="1">
              <a:off x="8236408" y="1091166"/>
              <a:ext cx="554768" cy="1593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>
              <a:stCxn id="178" idx="1"/>
            </p:cNvCxnSpPr>
            <p:nvPr/>
          </p:nvCxnSpPr>
          <p:spPr>
            <a:xfrm rot="5400000" flipH="1">
              <a:off x="8983941" y="1398555"/>
              <a:ext cx="57466" cy="300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cteur droit 181"/>
            <p:cNvCxnSpPr>
              <a:endCxn id="40" idx="3"/>
            </p:cNvCxnSpPr>
            <p:nvPr/>
          </p:nvCxnSpPr>
          <p:spPr>
            <a:xfrm rot="5400000" flipH="1">
              <a:off x="9181448" y="1087118"/>
              <a:ext cx="550122" cy="1938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cteur droit 182"/>
            <p:cNvCxnSpPr/>
            <p:nvPr/>
          </p:nvCxnSpPr>
          <p:spPr>
            <a:xfrm rot="5400000" flipH="1">
              <a:off x="9015375" y="899095"/>
              <a:ext cx="3" cy="944465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0" name="Connecteur droit 229"/>
          <p:cNvCxnSpPr>
            <a:stCxn id="53" idx="2"/>
            <a:endCxn id="55" idx="0"/>
          </p:cNvCxnSpPr>
          <p:nvPr/>
        </p:nvCxnSpPr>
        <p:spPr>
          <a:xfrm flipH="1">
            <a:off x="1088000" y="4536263"/>
            <a:ext cx="955136" cy="374612"/>
          </a:xfrm>
          <a:prstGeom prst="line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cteur droit 231"/>
          <p:cNvCxnSpPr>
            <a:stCxn id="53" idx="2"/>
            <a:endCxn id="56" idx="0"/>
          </p:cNvCxnSpPr>
          <p:nvPr/>
        </p:nvCxnSpPr>
        <p:spPr>
          <a:xfrm flipH="1">
            <a:off x="2038532" y="4536263"/>
            <a:ext cx="4604" cy="367656"/>
          </a:xfrm>
          <a:prstGeom prst="line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cteur droit 233"/>
          <p:cNvCxnSpPr>
            <a:stCxn id="53" idx="2"/>
            <a:endCxn id="57" idx="0"/>
          </p:cNvCxnSpPr>
          <p:nvPr/>
        </p:nvCxnSpPr>
        <p:spPr>
          <a:xfrm>
            <a:off x="2043136" y="4536263"/>
            <a:ext cx="945624" cy="365742"/>
          </a:xfrm>
          <a:prstGeom prst="line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96</Words>
  <Application>Microsoft Office PowerPoint</Application>
  <PresentationFormat>Format A4 (210 x 297 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57</cp:revision>
  <dcterms:created xsi:type="dcterms:W3CDTF">2020-07-22T16:32:13Z</dcterms:created>
  <dcterms:modified xsi:type="dcterms:W3CDTF">2020-07-28T09:40:29Z</dcterms:modified>
</cp:coreProperties>
</file>