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7AF43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>
        <p:scale>
          <a:sx n="120" d="100"/>
          <a:sy n="120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Zone de texte 56"/>
          <p:cNvSpPr txBox="1">
            <a:spLocks noChangeArrowheads="1"/>
          </p:cNvSpPr>
          <p:nvPr/>
        </p:nvSpPr>
        <p:spPr bwMode="auto">
          <a:xfrm>
            <a:off x="7584919" y="4739699"/>
            <a:ext cx="6034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Enzymes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Explosion : 8 points 1"/>
          <p:cNvSpPr>
            <a:spLocks noChangeArrowheads="1"/>
          </p:cNvSpPr>
          <p:nvPr/>
        </p:nvSpPr>
        <p:spPr bwMode="auto">
          <a:xfrm>
            <a:off x="3816613" y="3385376"/>
            <a:ext cx="1819275" cy="54483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Production de matière organique</a:t>
            </a:r>
            <a:endParaRPr kumimoji="0" lang="fr-FR" altLang="fr-FR" sz="1300" b="1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cxnSp>
        <p:nvCxnSpPr>
          <p:cNvPr id="87" name="Connecteur droit 86"/>
          <p:cNvCxnSpPr>
            <a:stCxn id="86" idx="0"/>
            <a:endCxn id="88" idx="2"/>
          </p:cNvCxnSpPr>
          <p:nvPr/>
        </p:nvCxnSpPr>
        <p:spPr>
          <a:xfrm flipV="1">
            <a:off x="4726251" y="1903967"/>
            <a:ext cx="1375944" cy="148140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 de texte 3"/>
          <p:cNvSpPr txBox="1">
            <a:spLocks noChangeArrowheads="1"/>
          </p:cNvSpPr>
          <p:nvPr/>
        </p:nvSpPr>
        <p:spPr bwMode="auto">
          <a:xfrm>
            <a:off x="5519582" y="1631552"/>
            <a:ext cx="1165225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Besoin d’énergie</a:t>
            </a:r>
            <a:endParaRPr kumimoji="0" lang="fr-FR" alt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9" name="Connecteur droit 88"/>
          <p:cNvCxnSpPr>
            <a:stCxn id="88" idx="3"/>
            <a:endCxn id="90" idx="1"/>
          </p:cNvCxnSpPr>
          <p:nvPr/>
        </p:nvCxnSpPr>
        <p:spPr>
          <a:xfrm flipV="1">
            <a:off x="6684807" y="1197054"/>
            <a:ext cx="369887" cy="57070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 de texte 5"/>
          <p:cNvSpPr txBox="1">
            <a:spLocks noChangeArrowheads="1"/>
          </p:cNvSpPr>
          <p:nvPr/>
        </p:nvSpPr>
        <p:spPr bwMode="auto">
          <a:xfrm>
            <a:off x="7054694" y="1060846"/>
            <a:ext cx="1165225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Lumière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1" name="Connecteur droit 90"/>
          <p:cNvCxnSpPr>
            <a:stCxn id="88" idx="3"/>
            <a:endCxn id="95" idx="1"/>
          </p:cNvCxnSpPr>
          <p:nvPr/>
        </p:nvCxnSpPr>
        <p:spPr>
          <a:xfrm>
            <a:off x="6684807" y="1767760"/>
            <a:ext cx="306387" cy="256381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 de texte 7"/>
          <p:cNvSpPr txBox="1">
            <a:spLocks noChangeArrowheads="1"/>
          </p:cNvSpPr>
          <p:nvPr/>
        </p:nvSpPr>
        <p:spPr bwMode="auto">
          <a:xfrm>
            <a:off x="8340569" y="1899046"/>
            <a:ext cx="838200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Pigments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3" name="Connecteur droit 92"/>
          <p:cNvCxnSpPr>
            <a:stCxn id="86" idx="3"/>
            <a:endCxn id="94" idx="1"/>
          </p:cNvCxnSpPr>
          <p:nvPr/>
        </p:nvCxnSpPr>
        <p:spPr>
          <a:xfrm flipV="1">
            <a:off x="5635888" y="3048078"/>
            <a:ext cx="720690" cy="60971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 de texte 9"/>
          <p:cNvSpPr txBox="1">
            <a:spLocks noChangeArrowheads="1"/>
          </p:cNvSpPr>
          <p:nvPr/>
        </p:nvSpPr>
        <p:spPr bwMode="auto">
          <a:xfrm>
            <a:off x="6356578" y="2826741"/>
            <a:ext cx="917191" cy="442674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Réactions chimiques</a:t>
            </a:r>
            <a:endParaRPr kumimoji="0" lang="fr-FR" alt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Zone de texte 10"/>
          <p:cNvSpPr txBox="1">
            <a:spLocks noChangeArrowheads="1"/>
          </p:cNvSpPr>
          <p:nvPr/>
        </p:nvSpPr>
        <p:spPr bwMode="auto">
          <a:xfrm>
            <a:off x="6991194" y="1887933"/>
            <a:ext cx="979488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Chloroplastes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6" name="Connecteur droit 95"/>
          <p:cNvCxnSpPr>
            <a:stCxn id="95" idx="3"/>
            <a:endCxn id="92" idx="1"/>
          </p:cNvCxnSpPr>
          <p:nvPr/>
        </p:nvCxnSpPr>
        <p:spPr>
          <a:xfrm>
            <a:off x="7970682" y="2024141"/>
            <a:ext cx="369887" cy="11113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Éclair 96"/>
          <p:cNvSpPr/>
          <p:nvPr/>
        </p:nvSpPr>
        <p:spPr>
          <a:xfrm>
            <a:off x="7986557" y="1327055"/>
            <a:ext cx="440656" cy="583434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cxnSp>
        <p:nvCxnSpPr>
          <p:cNvPr id="98" name="Connecteur droit 97"/>
          <p:cNvCxnSpPr>
            <a:stCxn id="94" idx="3"/>
            <a:endCxn id="102" idx="1"/>
          </p:cNvCxnSpPr>
          <p:nvPr/>
        </p:nvCxnSpPr>
        <p:spPr>
          <a:xfrm>
            <a:off x="7273769" y="3048078"/>
            <a:ext cx="692150" cy="6410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>
            <a:stCxn id="94" idx="3"/>
            <a:endCxn id="100" idx="1"/>
          </p:cNvCxnSpPr>
          <p:nvPr/>
        </p:nvCxnSpPr>
        <p:spPr>
          <a:xfrm flipV="1">
            <a:off x="7273769" y="2786935"/>
            <a:ext cx="717550" cy="26114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lèche : bas 16"/>
          <p:cNvSpPr/>
          <p:nvPr/>
        </p:nvSpPr>
        <p:spPr>
          <a:xfrm>
            <a:off x="8579198" y="2204688"/>
            <a:ext cx="250190" cy="446038"/>
          </a:xfrm>
          <a:prstGeom prst="downArrow">
            <a:avLst/>
          </a:prstGeom>
          <a:solidFill>
            <a:srgbClr val="FFFF00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/>
          </a:p>
        </p:txBody>
      </p:sp>
      <p:sp>
        <p:nvSpPr>
          <p:cNvPr id="102" name="Zone de texte 17"/>
          <p:cNvSpPr txBox="1">
            <a:spLocks noChangeArrowheads="1"/>
          </p:cNvSpPr>
          <p:nvPr/>
        </p:nvSpPr>
        <p:spPr bwMode="auto">
          <a:xfrm>
            <a:off x="7965919" y="3552884"/>
            <a:ext cx="1174750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Réduction du CO</a:t>
            </a:r>
            <a:r>
              <a:rPr kumimoji="0" lang="fr-FR" altLang="fr-FR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" name="Arc 102"/>
          <p:cNvSpPr/>
          <p:nvPr/>
        </p:nvSpPr>
        <p:spPr>
          <a:xfrm rot="3819838">
            <a:off x="7830079" y="2782536"/>
            <a:ext cx="1012190" cy="865346"/>
          </a:xfrm>
          <a:prstGeom prst="arc">
            <a:avLst>
              <a:gd name="adj1" fmla="val 15409133"/>
              <a:gd name="adj2" fmla="val 20252860"/>
            </a:avLst>
          </a:prstGeom>
          <a:ln w="12700"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>
              <a:solidFill>
                <a:srgbClr val="0070C0"/>
              </a:solidFill>
            </a:endParaRPr>
          </a:p>
        </p:txBody>
      </p:sp>
      <p:sp>
        <p:nvSpPr>
          <p:cNvPr id="104" name="Zone de texte 19"/>
          <p:cNvSpPr txBox="1">
            <a:spLocks noChangeArrowheads="1"/>
          </p:cNvSpPr>
          <p:nvPr/>
        </p:nvSpPr>
        <p:spPr bwMode="auto">
          <a:xfrm>
            <a:off x="8024658" y="3048078"/>
            <a:ext cx="753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Transfert d’électrons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cxnSp>
        <p:nvCxnSpPr>
          <p:cNvPr id="105" name="Connecteur droit 104"/>
          <p:cNvCxnSpPr>
            <a:stCxn id="86" idx="3"/>
            <a:endCxn id="106" idx="1"/>
          </p:cNvCxnSpPr>
          <p:nvPr/>
        </p:nvCxnSpPr>
        <p:spPr>
          <a:xfrm>
            <a:off x="5635888" y="3657791"/>
            <a:ext cx="720690" cy="9873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 de texte 21"/>
          <p:cNvSpPr txBox="1">
            <a:spLocks noChangeArrowheads="1"/>
          </p:cNvSpPr>
          <p:nvPr/>
        </p:nvSpPr>
        <p:spPr bwMode="auto">
          <a:xfrm>
            <a:off x="6356578" y="4423766"/>
            <a:ext cx="917191" cy="442674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Molécules organiques</a:t>
            </a:r>
            <a:endParaRPr kumimoji="0" lang="fr-FR" alt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7" name="Connecteur droit 106"/>
          <p:cNvCxnSpPr>
            <a:stCxn id="106" idx="3"/>
            <a:endCxn id="108" idx="1"/>
          </p:cNvCxnSpPr>
          <p:nvPr/>
        </p:nvCxnSpPr>
        <p:spPr>
          <a:xfrm flipV="1">
            <a:off x="7273769" y="4442130"/>
            <a:ext cx="717550" cy="2029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 de texte 23"/>
          <p:cNvSpPr txBox="1">
            <a:spLocks noChangeArrowheads="1"/>
          </p:cNvSpPr>
          <p:nvPr/>
        </p:nvSpPr>
        <p:spPr bwMode="auto">
          <a:xfrm>
            <a:off x="7991319" y="4305922"/>
            <a:ext cx="1149350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GLUCOSE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9" name="Connecteur droit 108"/>
          <p:cNvCxnSpPr>
            <a:stCxn id="106" idx="3"/>
            <a:endCxn id="110" idx="1"/>
          </p:cNvCxnSpPr>
          <p:nvPr/>
        </p:nvCxnSpPr>
        <p:spPr>
          <a:xfrm>
            <a:off x="7273769" y="4645103"/>
            <a:ext cx="663575" cy="65087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Zone de texte 25"/>
          <p:cNvSpPr txBox="1">
            <a:spLocks noChangeArrowheads="1"/>
          </p:cNvSpPr>
          <p:nvPr/>
        </p:nvSpPr>
        <p:spPr bwMode="auto">
          <a:xfrm>
            <a:off x="7937344" y="5159771"/>
            <a:ext cx="1203325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AMIDON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Flèche : bas 26"/>
          <p:cNvSpPr/>
          <p:nvPr/>
        </p:nvSpPr>
        <p:spPr>
          <a:xfrm>
            <a:off x="8424798" y="3939209"/>
            <a:ext cx="212090" cy="298609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sp>
        <p:nvSpPr>
          <p:cNvPr id="112" name="Flèche : bas 27"/>
          <p:cNvSpPr/>
          <p:nvPr/>
        </p:nvSpPr>
        <p:spPr>
          <a:xfrm>
            <a:off x="8427213" y="4725776"/>
            <a:ext cx="212090" cy="298609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sp>
        <p:nvSpPr>
          <p:cNvPr id="113" name="Zone de texte 28"/>
          <p:cNvSpPr txBox="1">
            <a:spLocks noChangeArrowheads="1"/>
          </p:cNvSpPr>
          <p:nvPr/>
        </p:nvSpPr>
        <p:spPr bwMode="auto">
          <a:xfrm>
            <a:off x="8636888" y="4743329"/>
            <a:ext cx="89995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Polymérisation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14" name="Flèche : courbe vers la gauche 29"/>
          <p:cNvSpPr/>
          <p:nvPr/>
        </p:nvSpPr>
        <p:spPr>
          <a:xfrm>
            <a:off x="8152383" y="3953972"/>
            <a:ext cx="252730" cy="246221"/>
          </a:xfrm>
          <a:prstGeom prst="curvedLef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sp>
        <p:nvSpPr>
          <p:cNvPr id="115" name="Flèche : courbe vers la gauche 30"/>
          <p:cNvSpPr/>
          <p:nvPr/>
        </p:nvSpPr>
        <p:spPr>
          <a:xfrm>
            <a:off x="8145273" y="4741174"/>
            <a:ext cx="252730" cy="246221"/>
          </a:xfrm>
          <a:prstGeom prst="curvedLef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sp>
        <p:nvSpPr>
          <p:cNvPr id="116" name="Flèche : courbe vers la gauche 31"/>
          <p:cNvSpPr/>
          <p:nvPr/>
        </p:nvSpPr>
        <p:spPr>
          <a:xfrm rot="4059890">
            <a:off x="7251274" y="5491434"/>
            <a:ext cx="252730" cy="246221"/>
          </a:xfrm>
          <a:prstGeom prst="curvedLef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cxnSp>
        <p:nvCxnSpPr>
          <p:cNvPr id="117" name="Connecteur droit 116"/>
          <p:cNvCxnSpPr>
            <a:stCxn id="86" idx="2"/>
            <a:endCxn id="118" idx="0"/>
          </p:cNvCxnSpPr>
          <p:nvPr/>
        </p:nvCxnSpPr>
        <p:spPr>
          <a:xfrm flipH="1">
            <a:off x="3687439" y="3930206"/>
            <a:ext cx="1038812" cy="605869"/>
          </a:xfrm>
          <a:prstGeom prst="line">
            <a:avLst/>
          </a:prstGeom>
          <a:ln>
            <a:solidFill>
              <a:srgbClr val="67A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 de texte 33"/>
          <p:cNvSpPr txBox="1">
            <a:spLocks noChangeArrowheads="1"/>
          </p:cNvSpPr>
          <p:nvPr/>
        </p:nvSpPr>
        <p:spPr bwMode="auto">
          <a:xfrm>
            <a:off x="3108471" y="4536075"/>
            <a:ext cx="1157936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67AF43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Transport</a:t>
            </a:r>
            <a:endParaRPr kumimoji="0" lang="fr-FR" alt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9" name="Connecteur droit 118"/>
          <p:cNvCxnSpPr>
            <a:stCxn id="118" idx="2"/>
            <a:endCxn id="120" idx="0"/>
          </p:cNvCxnSpPr>
          <p:nvPr/>
        </p:nvCxnSpPr>
        <p:spPr>
          <a:xfrm>
            <a:off x="3687439" y="4808490"/>
            <a:ext cx="649795" cy="309422"/>
          </a:xfrm>
          <a:prstGeom prst="line">
            <a:avLst/>
          </a:prstGeom>
          <a:ln>
            <a:solidFill>
              <a:srgbClr val="67A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>
            <a:stCxn id="118" idx="2"/>
            <a:endCxn id="122" idx="0"/>
          </p:cNvCxnSpPr>
          <p:nvPr/>
        </p:nvCxnSpPr>
        <p:spPr>
          <a:xfrm flipH="1">
            <a:off x="2975823" y="4808490"/>
            <a:ext cx="711616" cy="310622"/>
          </a:xfrm>
          <a:prstGeom prst="line">
            <a:avLst/>
          </a:prstGeom>
          <a:ln>
            <a:solidFill>
              <a:srgbClr val="67A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Zone de texte 37"/>
          <p:cNvSpPr txBox="1">
            <a:spLocks noChangeArrowheads="1"/>
          </p:cNvSpPr>
          <p:nvPr/>
        </p:nvSpPr>
        <p:spPr bwMode="auto">
          <a:xfrm>
            <a:off x="2517616" y="5119112"/>
            <a:ext cx="916413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67AF43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Phloème</a:t>
            </a:r>
          </a:p>
        </p:txBody>
      </p:sp>
      <p:cxnSp>
        <p:nvCxnSpPr>
          <p:cNvPr id="123" name="Connecteur droit avec flèche 122"/>
          <p:cNvCxnSpPr>
            <a:stCxn id="110" idx="1"/>
            <a:endCxn id="124" idx="3"/>
          </p:cNvCxnSpPr>
          <p:nvPr/>
        </p:nvCxnSpPr>
        <p:spPr>
          <a:xfrm flipH="1">
            <a:off x="6730577" y="5295979"/>
            <a:ext cx="1206767" cy="306427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Zone de texte 39"/>
          <p:cNvSpPr txBox="1">
            <a:spLocks noChangeArrowheads="1"/>
          </p:cNvSpPr>
          <p:nvPr/>
        </p:nvSpPr>
        <p:spPr bwMode="auto">
          <a:xfrm>
            <a:off x="5695821" y="5466198"/>
            <a:ext cx="1034756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Saccharose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5" name="Zone de texte 40"/>
          <p:cNvSpPr txBox="1">
            <a:spLocks noChangeArrowheads="1"/>
          </p:cNvSpPr>
          <p:nvPr/>
        </p:nvSpPr>
        <p:spPr bwMode="auto">
          <a:xfrm>
            <a:off x="7169628" y="5732978"/>
            <a:ext cx="666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Enzymes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6" name="Connecteur droit avec flèche 125"/>
          <p:cNvCxnSpPr>
            <a:stCxn id="124" idx="1"/>
            <a:endCxn id="120" idx="3"/>
          </p:cNvCxnSpPr>
          <p:nvPr/>
        </p:nvCxnSpPr>
        <p:spPr>
          <a:xfrm flipH="1" flipV="1">
            <a:off x="4783321" y="5254120"/>
            <a:ext cx="912500" cy="34828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Zone de texte 43"/>
          <p:cNvSpPr txBox="1">
            <a:spLocks noChangeArrowheads="1"/>
          </p:cNvSpPr>
          <p:nvPr/>
        </p:nvSpPr>
        <p:spPr bwMode="auto">
          <a:xfrm>
            <a:off x="2446239" y="5744153"/>
            <a:ext cx="1059165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67AF43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>
                <a:ea typeface="Calibri" panose="020F0502020204030204" pitchFamily="34" charset="0"/>
                <a:cs typeface="Times New Roman" panose="02020603050405020304" pitchFamily="18" charset="0"/>
              </a:rPr>
              <a:t>CROISSANCE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9" name="Connecteur droit 128"/>
          <p:cNvCxnSpPr>
            <a:stCxn id="120" idx="2"/>
            <a:endCxn id="130" idx="0"/>
          </p:cNvCxnSpPr>
          <p:nvPr/>
        </p:nvCxnSpPr>
        <p:spPr>
          <a:xfrm flipH="1">
            <a:off x="4335822" y="5390327"/>
            <a:ext cx="1412" cy="348286"/>
          </a:xfrm>
          <a:prstGeom prst="line">
            <a:avLst/>
          </a:prstGeom>
          <a:ln>
            <a:solidFill>
              <a:srgbClr val="67A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Zone de texte 45"/>
          <p:cNvSpPr txBox="1">
            <a:spLocks noChangeArrowheads="1"/>
          </p:cNvSpPr>
          <p:nvPr/>
        </p:nvSpPr>
        <p:spPr bwMode="auto">
          <a:xfrm>
            <a:off x="3778470" y="5738613"/>
            <a:ext cx="1114704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67AF43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PORT</a:t>
            </a:r>
          </a:p>
        </p:txBody>
      </p:sp>
      <p:cxnSp>
        <p:nvCxnSpPr>
          <p:cNvPr id="131" name="Connecteur droit 130"/>
          <p:cNvCxnSpPr>
            <a:stCxn id="86" idx="1"/>
            <a:endCxn id="132" idx="3"/>
          </p:cNvCxnSpPr>
          <p:nvPr/>
        </p:nvCxnSpPr>
        <p:spPr>
          <a:xfrm flipH="1" flipV="1">
            <a:off x="2927602" y="3414142"/>
            <a:ext cx="889011" cy="24364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Zone de texte 47"/>
          <p:cNvSpPr txBox="1">
            <a:spLocks noChangeArrowheads="1"/>
          </p:cNvSpPr>
          <p:nvPr/>
        </p:nvSpPr>
        <p:spPr bwMode="auto">
          <a:xfrm>
            <a:off x="1567115" y="3277934"/>
            <a:ext cx="1360487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Utilisation</a:t>
            </a:r>
            <a:endParaRPr kumimoji="0" lang="fr-FR" alt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4" name="Connecteur droit 133"/>
          <p:cNvCxnSpPr>
            <a:stCxn id="132" idx="0"/>
            <a:endCxn id="135" idx="2"/>
          </p:cNvCxnSpPr>
          <p:nvPr/>
        </p:nvCxnSpPr>
        <p:spPr>
          <a:xfrm flipV="1">
            <a:off x="2247359" y="2396939"/>
            <a:ext cx="1871146" cy="880995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 de texte 50"/>
          <p:cNvSpPr txBox="1">
            <a:spLocks noChangeArrowheads="1"/>
          </p:cNvSpPr>
          <p:nvPr/>
        </p:nvSpPr>
        <p:spPr bwMode="auto">
          <a:xfrm>
            <a:off x="3143780" y="2124524"/>
            <a:ext cx="1949450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Interaction avec d’autres espèces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6" name="Connecteur droit 135"/>
          <p:cNvCxnSpPr>
            <a:stCxn id="132" idx="0"/>
            <a:endCxn id="137" idx="2"/>
          </p:cNvCxnSpPr>
          <p:nvPr/>
        </p:nvCxnSpPr>
        <p:spPr>
          <a:xfrm flipV="1">
            <a:off x="2247359" y="2001461"/>
            <a:ext cx="216177" cy="1276473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 de texte 52"/>
          <p:cNvSpPr txBox="1">
            <a:spLocks noChangeArrowheads="1"/>
          </p:cNvSpPr>
          <p:nvPr/>
        </p:nvSpPr>
        <p:spPr bwMode="auto">
          <a:xfrm>
            <a:off x="1911879" y="1729046"/>
            <a:ext cx="1103313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Reproduction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Zone de texte 53"/>
          <p:cNvSpPr txBox="1">
            <a:spLocks noChangeArrowheads="1"/>
          </p:cNvSpPr>
          <p:nvPr/>
        </p:nvSpPr>
        <p:spPr bwMode="auto">
          <a:xfrm>
            <a:off x="530202" y="2184289"/>
            <a:ext cx="1131887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Stockage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9" name="Connecteur droit 138"/>
          <p:cNvCxnSpPr>
            <a:stCxn id="132" idx="0"/>
            <a:endCxn id="138" idx="2"/>
          </p:cNvCxnSpPr>
          <p:nvPr/>
        </p:nvCxnSpPr>
        <p:spPr>
          <a:xfrm flipH="1" flipV="1">
            <a:off x="1096146" y="2456704"/>
            <a:ext cx="1151213" cy="82123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Zone de texte 55"/>
          <p:cNvSpPr txBox="1">
            <a:spLocks noChangeArrowheads="1"/>
          </p:cNvSpPr>
          <p:nvPr/>
        </p:nvSpPr>
        <p:spPr bwMode="auto">
          <a:xfrm>
            <a:off x="7576597" y="3942040"/>
            <a:ext cx="5659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Enzymes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2" name="Zone de texte 57"/>
          <p:cNvSpPr txBox="1">
            <a:spLocks noChangeArrowheads="1"/>
          </p:cNvSpPr>
          <p:nvPr/>
        </p:nvSpPr>
        <p:spPr bwMode="auto">
          <a:xfrm>
            <a:off x="1118337" y="4283996"/>
            <a:ext cx="6103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Enzymes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Flèche : courbe vers la gauche 58"/>
          <p:cNvSpPr/>
          <p:nvPr/>
        </p:nvSpPr>
        <p:spPr>
          <a:xfrm rot="13696617" flipH="1">
            <a:off x="1441959" y="4539071"/>
            <a:ext cx="252730" cy="246221"/>
          </a:xfrm>
          <a:prstGeom prst="curvedLef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fr-FR" sz="1000"/>
          </a:p>
        </p:txBody>
      </p:sp>
      <p:sp>
        <p:nvSpPr>
          <p:cNvPr id="144" name="Zone de texte 59"/>
          <p:cNvSpPr txBox="1">
            <a:spLocks noChangeArrowheads="1"/>
          </p:cNvSpPr>
          <p:nvPr/>
        </p:nvSpPr>
        <p:spPr bwMode="auto">
          <a:xfrm>
            <a:off x="142914" y="1320601"/>
            <a:ext cx="1473199" cy="442674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Résistance aux conditions défavorables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5" name="Connecteur droit 144"/>
          <p:cNvCxnSpPr>
            <a:stCxn id="138" idx="0"/>
            <a:endCxn id="144" idx="2"/>
          </p:cNvCxnSpPr>
          <p:nvPr/>
        </p:nvCxnSpPr>
        <p:spPr>
          <a:xfrm flipH="1" flipV="1">
            <a:off x="879514" y="1763275"/>
            <a:ext cx="216632" cy="421014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>
            <a:stCxn id="138" idx="0"/>
            <a:endCxn id="137" idx="1"/>
          </p:cNvCxnSpPr>
          <p:nvPr/>
        </p:nvCxnSpPr>
        <p:spPr>
          <a:xfrm flipV="1">
            <a:off x="1096146" y="1865254"/>
            <a:ext cx="815733" cy="319035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62"/>
          <p:cNvSpPr>
            <a:spLocks noChangeArrowheads="1"/>
          </p:cNvSpPr>
          <p:nvPr/>
        </p:nvSpPr>
        <p:spPr bwMode="auto">
          <a:xfrm>
            <a:off x="258938" y="544872"/>
            <a:ext cx="785603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GLUCOSE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8" name="Rectangle 64"/>
          <p:cNvSpPr>
            <a:spLocks noChangeArrowheads="1"/>
          </p:cNvSpPr>
          <p:nvPr/>
        </p:nvSpPr>
        <p:spPr bwMode="auto">
          <a:xfrm>
            <a:off x="1129137" y="546367"/>
            <a:ext cx="904590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SACCHAROSE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9" name="Rectangle 65"/>
          <p:cNvSpPr>
            <a:spLocks noChangeArrowheads="1"/>
          </p:cNvSpPr>
          <p:nvPr/>
        </p:nvSpPr>
        <p:spPr bwMode="auto">
          <a:xfrm>
            <a:off x="2119300" y="547412"/>
            <a:ext cx="785602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AMIDON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Rectangle 66"/>
          <p:cNvSpPr>
            <a:spLocks noChangeArrowheads="1"/>
          </p:cNvSpPr>
          <p:nvPr/>
        </p:nvSpPr>
        <p:spPr bwMode="auto">
          <a:xfrm>
            <a:off x="2988194" y="542708"/>
            <a:ext cx="785602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PROTÉINES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1" name="Rectangle 67"/>
          <p:cNvSpPr>
            <a:spLocks noChangeArrowheads="1"/>
          </p:cNvSpPr>
          <p:nvPr/>
        </p:nvSpPr>
        <p:spPr bwMode="auto">
          <a:xfrm>
            <a:off x="3860944" y="536602"/>
            <a:ext cx="785602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LIPIDES</a:t>
            </a:r>
            <a:endParaRPr kumimoji="0" lang="fr-FR" alt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Rectangle 68"/>
          <p:cNvSpPr>
            <a:spLocks noChangeArrowheads="1"/>
          </p:cNvSpPr>
          <p:nvPr/>
        </p:nvSpPr>
        <p:spPr bwMode="auto">
          <a:xfrm>
            <a:off x="4726251" y="544872"/>
            <a:ext cx="1002073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ANTHOCYANES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" name="Rectangle 69"/>
          <p:cNvSpPr>
            <a:spLocks noChangeArrowheads="1"/>
          </p:cNvSpPr>
          <p:nvPr/>
        </p:nvSpPr>
        <p:spPr bwMode="auto">
          <a:xfrm>
            <a:off x="5817743" y="545540"/>
            <a:ext cx="785602" cy="272415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TANINS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4" name="Connecteur droit 153"/>
          <p:cNvCxnSpPr>
            <a:stCxn id="144" idx="0"/>
            <a:endCxn id="147" idx="2"/>
          </p:cNvCxnSpPr>
          <p:nvPr/>
        </p:nvCxnSpPr>
        <p:spPr>
          <a:xfrm flipH="1" flipV="1">
            <a:off x="651740" y="817287"/>
            <a:ext cx="227774" cy="503314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>
            <a:stCxn id="144" idx="0"/>
            <a:endCxn id="148" idx="2"/>
          </p:cNvCxnSpPr>
          <p:nvPr/>
        </p:nvCxnSpPr>
        <p:spPr>
          <a:xfrm flipV="1">
            <a:off x="879514" y="818782"/>
            <a:ext cx="701918" cy="50181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/>
          <p:cNvCxnSpPr>
            <a:stCxn id="144" idx="0"/>
            <a:endCxn id="149" idx="2"/>
          </p:cNvCxnSpPr>
          <p:nvPr/>
        </p:nvCxnSpPr>
        <p:spPr>
          <a:xfrm flipV="1">
            <a:off x="879514" y="819827"/>
            <a:ext cx="1632587" cy="500774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>
            <a:stCxn id="137" idx="0"/>
            <a:endCxn id="148" idx="2"/>
          </p:cNvCxnSpPr>
          <p:nvPr/>
        </p:nvCxnSpPr>
        <p:spPr>
          <a:xfrm flipH="1" flipV="1">
            <a:off x="1581432" y="818782"/>
            <a:ext cx="882104" cy="910264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>
            <a:stCxn id="137" idx="0"/>
            <a:endCxn id="149" idx="2"/>
          </p:cNvCxnSpPr>
          <p:nvPr/>
        </p:nvCxnSpPr>
        <p:spPr>
          <a:xfrm flipV="1">
            <a:off x="2463536" y="819827"/>
            <a:ext cx="48565" cy="90921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stCxn id="137" idx="0"/>
            <a:endCxn id="150" idx="2"/>
          </p:cNvCxnSpPr>
          <p:nvPr/>
        </p:nvCxnSpPr>
        <p:spPr>
          <a:xfrm flipV="1">
            <a:off x="2463536" y="815123"/>
            <a:ext cx="917459" cy="913923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>
            <a:stCxn id="137" idx="0"/>
            <a:endCxn id="151" idx="2"/>
          </p:cNvCxnSpPr>
          <p:nvPr/>
        </p:nvCxnSpPr>
        <p:spPr>
          <a:xfrm flipV="1">
            <a:off x="2463536" y="809017"/>
            <a:ext cx="1790209" cy="92002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>
            <a:stCxn id="137" idx="0"/>
            <a:endCxn id="152" idx="2"/>
          </p:cNvCxnSpPr>
          <p:nvPr/>
        </p:nvCxnSpPr>
        <p:spPr>
          <a:xfrm flipV="1">
            <a:off x="2463536" y="817287"/>
            <a:ext cx="2763752" cy="91175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/>
          <p:cNvCxnSpPr>
            <a:stCxn id="135" idx="0"/>
            <a:endCxn id="152" idx="2"/>
          </p:cNvCxnSpPr>
          <p:nvPr/>
        </p:nvCxnSpPr>
        <p:spPr>
          <a:xfrm flipV="1">
            <a:off x="4118505" y="817287"/>
            <a:ext cx="1108783" cy="1307237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>
            <a:endCxn id="153" idx="2"/>
          </p:cNvCxnSpPr>
          <p:nvPr/>
        </p:nvCxnSpPr>
        <p:spPr>
          <a:xfrm flipV="1">
            <a:off x="4110870" y="817955"/>
            <a:ext cx="2099674" cy="1322265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Accolade ouvrante 163"/>
          <p:cNvSpPr/>
          <p:nvPr/>
        </p:nvSpPr>
        <p:spPr>
          <a:xfrm rot="5400000">
            <a:off x="3278354" y="-2745592"/>
            <a:ext cx="307523" cy="642586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/>
          </a:p>
        </p:txBody>
      </p:sp>
      <p:sp>
        <p:nvSpPr>
          <p:cNvPr id="165" name="Zone de texte 81"/>
          <p:cNvSpPr txBox="1">
            <a:spLocks noChangeArrowheads="1"/>
          </p:cNvSpPr>
          <p:nvPr/>
        </p:nvSpPr>
        <p:spPr bwMode="auto">
          <a:xfrm>
            <a:off x="2499247" y="78574"/>
            <a:ext cx="18498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DIVERSITÉ CHIMIQUE</a:t>
            </a:r>
            <a:endParaRPr kumimoji="0" lang="fr-FR" altLang="fr-FR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51" name="Connecteur droit 250"/>
          <p:cNvCxnSpPr>
            <a:stCxn id="122" idx="2"/>
            <a:endCxn id="128" idx="0"/>
          </p:cNvCxnSpPr>
          <p:nvPr/>
        </p:nvCxnSpPr>
        <p:spPr>
          <a:xfrm flipH="1">
            <a:off x="2975822" y="5391527"/>
            <a:ext cx="1" cy="352626"/>
          </a:xfrm>
          <a:prstGeom prst="line">
            <a:avLst/>
          </a:prstGeom>
          <a:ln>
            <a:solidFill>
              <a:srgbClr val="67A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Arc 437"/>
          <p:cNvSpPr/>
          <p:nvPr/>
        </p:nvSpPr>
        <p:spPr>
          <a:xfrm rot="14441670">
            <a:off x="1237074" y="3889493"/>
            <a:ext cx="1894914" cy="952248"/>
          </a:xfrm>
          <a:prstGeom prst="arc">
            <a:avLst>
              <a:gd name="adj1" fmla="val 11346908"/>
              <a:gd name="adj2" fmla="val 21330150"/>
            </a:avLst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15" name="Groupe 514"/>
          <p:cNvGrpSpPr/>
          <p:nvPr/>
        </p:nvGrpSpPr>
        <p:grpSpPr>
          <a:xfrm>
            <a:off x="3891146" y="2015897"/>
            <a:ext cx="5853006" cy="4425673"/>
            <a:chOff x="3891146" y="2015897"/>
            <a:chExt cx="5853006" cy="4425673"/>
          </a:xfrm>
        </p:grpSpPr>
        <p:sp>
          <p:nvSpPr>
            <p:cNvPr id="100" name="Zone de texte 15"/>
            <p:cNvSpPr txBox="1">
              <a:spLocks noChangeArrowheads="1"/>
            </p:cNvSpPr>
            <p:nvPr/>
          </p:nvSpPr>
          <p:spPr bwMode="auto">
            <a:xfrm>
              <a:off x="7991319" y="2650727"/>
              <a:ext cx="1174750" cy="272415"/>
            </a:xfrm>
            <a:prstGeom prst="round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54000" tIns="45720" rIns="5400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Photolyse de l’eau</a:t>
              </a:r>
              <a:endPara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0" name="Zone de texte 35"/>
            <p:cNvSpPr txBox="1">
              <a:spLocks noChangeArrowheads="1"/>
            </p:cNvSpPr>
            <p:nvPr/>
          </p:nvSpPr>
          <p:spPr bwMode="auto">
            <a:xfrm>
              <a:off x="3891146" y="5117912"/>
              <a:ext cx="892175" cy="272415"/>
            </a:xfrm>
            <a:prstGeom prst="roundRect">
              <a:avLst/>
            </a:prstGeom>
            <a:solidFill>
              <a:srgbClr val="FFFFFF"/>
            </a:solidFill>
            <a:ln w="9525">
              <a:solidFill>
                <a:srgbClr val="67AF43"/>
              </a:solidFill>
              <a:miter lim="800000"/>
              <a:headEnd/>
              <a:tailEnd/>
            </a:ln>
          </p:spPr>
          <p:txBody>
            <a:bodyPr vert="horz" wrap="square" lIns="54000" tIns="45720" rIns="5400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Xylème</a:t>
              </a:r>
              <a:endPara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8" name="Arc 447"/>
            <p:cNvSpPr/>
            <p:nvPr/>
          </p:nvSpPr>
          <p:spPr>
            <a:xfrm rot="10225904">
              <a:off x="4363248" y="2015897"/>
              <a:ext cx="5380904" cy="4425673"/>
            </a:xfrm>
            <a:prstGeom prst="arc">
              <a:avLst>
                <a:gd name="adj1" fmla="val 9291856"/>
                <a:gd name="adj2" fmla="val 20575473"/>
              </a:avLst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92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2/Chapitre 9 • </a:t>
            </a:r>
            <a:r>
              <a:rPr lang="fr-FR" dirty="0"/>
              <a:t>La plante, productrice de matière organique</a:t>
            </a:r>
          </a:p>
        </p:txBody>
      </p:sp>
    </p:spTree>
    <p:extLst>
      <p:ext uri="{BB962C8B-B14F-4D97-AF65-F5344CB8AC3E}">
        <p14:creationId xmlns:p14="http://schemas.microsoft.com/office/powerpoint/2010/main" val="38265850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65</Words>
  <Application>Microsoft Office PowerPoint</Application>
  <PresentationFormat>Format A4 (210 x 297 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50</cp:revision>
  <dcterms:created xsi:type="dcterms:W3CDTF">2020-07-22T16:32:13Z</dcterms:created>
  <dcterms:modified xsi:type="dcterms:W3CDTF">2020-07-27T22:12:14Z</dcterms:modified>
</cp:coreProperties>
</file>