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A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>
        <p:scale>
          <a:sx n="118" d="100"/>
          <a:sy n="118" d="100"/>
        </p:scale>
        <p:origin x="153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31/07/2020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ZoneTexte 193"/>
          <p:cNvSpPr txBox="1"/>
          <p:nvPr/>
        </p:nvSpPr>
        <p:spPr>
          <a:xfrm>
            <a:off x="1307365" y="1727026"/>
            <a:ext cx="1362972" cy="1374590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t" anchorCtr="0">
            <a:noAutofit/>
          </a:bodyPr>
          <a:lstStyle/>
          <a:p>
            <a:pPr algn="ctr"/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27" name="ZoneTexte 126"/>
          <p:cNvSpPr txBox="1"/>
          <p:nvPr/>
        </p:nvSpPr>
        <p:spPr>
          <a:xfrm>
            <a:off x="8674662" y="1860935"/>
            <a:ext cx="715728" cy="97537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36000" rIns="36000" rtlCol="0" anchor="t" anchorCtr="0">
            <a:noAutofit/>
          </a:bodyPr>
          <a:lstStyle/>
          <a:p>
            <a:pPr algn="ctr"/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2/Chapitre 10 • Reproduction </a:t>
            </a:r>
            <a:r>
              <a:rPr lang="fr-FR" dirty="0"/>
              <a:t>de la plante entre vie fixée et mobilité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607167" y="4881043"/>
            <a:ext cx="1417858" cy="381789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bg1">
                <a:lumMod val="50000"/>
              </a:schemeClr>
            </a:solidFill>
          </a:ln>
        </p:spPr>
        <p:txBody>
          <a:bodyPr wrap="square" lIns="72000" tIns="72000" rIns="72000" bIns="72000" rtlCol="0" anchor="ctr">
            <a:spAutoFit/>
          </a:bodyPr>
          <a:lstStyle/>
          <a:p>
            <a:pPr algn="ctr"/>
            <a:r>
              <a:rPr lang="fr-FR" sz="1400" b="1" dirty="0" smtClean="0">
                <a:ea typeface="Verdana" panose="020B0604030504040204" pitchFamily="34" charset="0"/>
              </a:rPr>
              <a:t>Reproduction</a:t>
            </a:r>
            <a:endParaRPr lang="fr-FR" sz="1400" b="1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9" idx="0"/>
            <a:endCxn id="38" idx="1"/>
          </p:cNvCxnSpPr>
          <p:nvPr/>
        </p:nvCxnSpPr>
        <p:spPr>
          <a:xfrm flipV="1">
            <a:off x="4316096" y="4262252"/>
            <a:ext cx="708929" cy="618791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272446" y="4021616"/>
            <a:ext cx="1334721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accent2"/>
                </a:solidFill>
                <a:ea typeface="Verdana" panose="020B0604030504040204" pitchFamily="34" charset="0"/>
              </a:rPr>
              <a:t>Reproduction asexuée</a:t>
            </a:r>
            <a:endParaRPr lang="fr-FR" sz="1200" b="1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cxnSp>
        <p:nvCxnSpPr>
          <p:cNvPr id="24" name="Connecteur droit 23"/>
          <p:cNvCxnSpPr>
            <a:stCxn id="9" idx="0"/>
            <a:endCxn id="22" idx="3"/>
          </p:cNvCxnSpPr>
          <p:nvPr/>
        </p:nvCxnSpPr>
        <p:spPr>
          <a:xfrm flipH="1" flipV="1">
            <a:off x="3607167" y="4265843"/>
            <a:ext cx="708929" cy="615200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5025025" y="4018025"/>
            <a:ext cx="1334721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CC0099"/>
                </a:solidFill>
                <a:ea typeface="Verdana" panose="020B0604030504040204" pitchFamily="34" charset="0"/>
              </a:rPr>
              <a:t>Reproduction sexuée</a:t>
            </a:r>
            <a:endParaRPr lang="fr-FR" sz="1200" b="1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320622" y="1631539"/>
            <a:ext cx="1225226" cy="13745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72000" rIns="72000" rtlCol="0" anchor="t" anchorCtr="0">
            <a:noAutofit/>
          </a:bodyPr>
          <a:lstStyle/>
          <a:p>
            <a:pPr algn="ctr"/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771063" y="1627991"/>
            <a:ext cx="1227946" cy="13745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36000" rIns="36000" rtlCol="0" anchor="t" anchorCtr="0">
            <a:noAutofit/>
          </a:bodyPr>
          <a:lstStyle/>
          <a:p>
            <a:pPr algn="ctr"/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771062" y="2537239"/>
            <a:ext cx="1227947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Ovaires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320620" y="2534463"/>
            <a:ext cx="1225227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Étamines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133825" y="983028"/>
            <a:ext cx="1165672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Pollinisation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038710" y="385907"/>
            <a:ext cx="913850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rgbClr val="CC0099"/>
                </a:solidFill>
                <a:ea typeface="Verdana" panose="020B0604030504040204" pitchFamily="34" charset="0"/>
              </a:rPr>
              <a:t>Pollen</a:t>
            </a:r>
            <a:endParaRPr lang="fr-FR" sz="1200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999009" y="2080533"/>
            <a:ext cx="1605011" cy="488454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Fécondation croisée</a:t>
            </a:r>
          </a:p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A</a:t>
            </a:r>
            <a:r>
              <a:rPr lang="fr-FR" sz="1200" dirty="0" smtClean="0">
                <a:ea typeface="Verdana" panose="020B0604030504040204" pitchFamily="34" charset="0"/>
              </a:rPr>
              <a:t>utofécondation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674662" y="1957031"/>
            <a:ext cx="715728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rgbClr val="CC0099"/>
                </a:solidFill>
                <a:ea typeface="Verdana" panose="020B0604030504040204" pitchFamily="34" charset="0"/>
              </a:rPr>
              <a:t>Graines</a:t>
            </a:r>
            <a:endParaRPr lang="fr-FR" sz="1200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8674662" y="2420542"/>
            <a:ext cx="715728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rgbClr val="CC0099"/>
                </a:solidFill>
                <a:ea typeface="Verdana" panose="020B0604030504040204" pitchFamily="34" charset="0"/>
              </a:rPr>
              <a:t>Fruit</a:t>
            </a:r>
            <a:endParaRPr lang="fr-FR" sz="1200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8438241" y="3572459"/>
            <a:ext cx="1165254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Dissémination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8352161" y="4267421"/>
            <a:ext cx="1334721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rgbClr val="CC0099"/>
                </a:solidFill>
                <a:ea typeface="Verdana" panose="020B0604030504040204" pitchFamily="34" charset="0"/>
              </a:rPr>
              <a:t>Graines</a:t>
            </a:r>
            <a:endParaRPr lang="fr-FR" sz="1200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8438241" y="4830349"/>
            <a:ext cx="1165254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CC0099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Germination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8352160" y="5500787"/>
            <a:ext cx="1334721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rgbClr val="CC0099"/>
                </a:solidFill>
                <a:ea typeface="Verdana" panose="020B0604030504040204" pitchFamily="34" charset="0"/>
              </a:rPr>
              <a:t>Nouvelles plantes</a:t>
            </a:r>
            <a:endParaRPr lang="fr-FR" sz="1200" b="1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329898" y="2582874"/>
            <a:ext cx="1334721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chemeClr val="accent2"/>
                </a:solidFill>
                <a:ea typeface="Verdana" panose="020B0604030504040204" pitchFamily="34" charset="0"/>
              </a:rPr>
              <a:t>Fragment plante</a:t>
            </a:r>
            <a:endParaRPr lang="fr-FR" sz="1200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329898" y="1845448"/>
            <a:ext cx="1334721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b="1" dirty="0" smtClean="0">
                <a:solidFill>
                  <a:schemeClr val="accent2"/>
                </a:solidFill>
                <a:ea typeface="Verdana" panose="020B0604030504040204" pitchFamily="34" charset="0"/>
              </a:rPr>
              <a:t>Nouvelle plante</a:t>
            </a:r>
            <a:endParaRPr lang="fr-FR" sz="1200" b="1" dirty="0">
              <a:solidFill>
                <a:schemeClr val="accent2"/>
              </a:solidFill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54588" y="4346239"/>
            <a:ext cx="1117167" cy="488454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Croissance indéfinie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54588" y="3916514"/>
            <a:ext cx="1117167" cy="293072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2"/>
            </a:solidFill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Totipotence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421302" y="3359513"/>
            <a:ext cx="542166" cy="293072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 smtClean="0">
                <a:solidFill>
                  <a:srgbClr val="CC0099"/>
                </a:solidFill>
                <a:ea typeface="Verdana" panose="020B0604030504040204" pitchFamily="34" charset="0"/>
              </a:rPr>
              <a:t>Fleur</a:t>
            </a:r>
            <a:endParaRPr lang="fr-FR" sz="1200" dirty="0">
              <a:solidFill>
                <a:srgbClr val="CC0099"/>
              </a:solidFill>
              <a:ea typeface="Verdana" panose="020B0604030504040204" pitchFamily="34" charset="0"/>
            </a:endParaRPr>
          </a:p>
        </p:txBody>
      </p:sp>
      <p:cxnSp>
        <p:nvCxnSpPr>
          <p:cNvPr id="30" name="Connecteur droit 29"/>
          <p:cNvCxnSpPr>
            <a:stCxn id="22" idx="1"/>
            <a:endCxn id="27" idx="3"/>
          </p:cNvCxnSpPr>
          <p:nvPr/>
        </p:nvCxnSpPr>
        <p:spPr>
          <a:xfrm flipH="1">
            <a:off x="1971755" y="4265843"/>
            <a:ext cx="300691" cy="324623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>
            <a:stCxn id="22" idx="1"/>
            <a:endCxn id="28" idx="3"/>
          </p:cNvCxnSpPr>
          <p:nvPr/>
        </p:nvCxnSpPr>
        <p:spPr>
          <a:xfrm flipH="1" flipV="1">
            <a:off x="1971755" y="4063050"/>
            <a:ext cx="300691" cy="202793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22" idx="0"/>
            <a:endCxn id="25" idx="2"/>
          </p:cNvCxnSpPr>
          <p:nvPr/>
        </p:nvCxnSpPr>
        <p:spPr>
          <a:xfrm flipH="1" flipV="1">
            <a:off x="1997259" y="2875946"/>
            <a:ext cx="942548" cy="1145670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25" idx="0"/>
            <a:endCxn id="26" idx="2"/>
          </p:cNvCxnSpPr>
          <p:nvPr/>
        </p:nvCxnSpPr>
        <p:spPr>
          <a:xfrm flipV="1">
            <a:off x="1997259" y="2138520"/>
            <a:ext cx="0" cy="444354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>
            <a:endCxn id="194" idx="1"/>
          </p:cNvCxnSpPr>
          <p:nvPr/>
        </p:nvCxnSpPr>
        <p:spPr>
          <a:xfrm flipV="1">
            <a:off x="425725" y="2414321"/>
            <a:ext cx="881640" cy="8092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29" idx="0"/>
            <a:endCxn id="13" idx="2"/>
          </p:cNvCxnSpPr>
          <p:nvPr/>
        </p:nvCxnSpPr>
        <p:spPr>
          <a:xfrm flipH="1" flipV="1">
            <a:off x="4933234" y="2827535"/>
            <a:ext cx="759151" cy="531978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>
            <a:stCxn id="29" idx="0"/>
            <a:endCxn id="12" idx="2"/>
          </p:cNvCxnSpPr>
          <p:nvPr/>
        </p:nvCxnSpPr>
        <p:spPr>
          <a:xfrm flipV="1">
            <a:off x="5692385" y="2830311"/>
            <a:ext cx="692651" cy="529202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38" idx="0"/>
            <a:endCxn id="29" idx="2"/>
          </p:cNvCxnSpPr>
          <p:nvPr/>
        </p:nvCxnSpPr>
        <p:spPr>
          <a:xfrm flipH="1" flipV="1">
            <a:off x="5692385" y="3652585"/>
            <a:ext cx="1" cy="365440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>
            <a:stCxn id="13" idx="0"/>
            <a:endCxn id="113" idx="2"/>
          </p:cNvCxnSpPr>
          <p:nvPr/>
        </p:nvCxnSpPr>
        <p:spPr>
          <a:xfrm flipV="1">
            <a:off x="4933234" y="2176422"/>
            <a:ext cx="0" cy="358041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12" idx="0"/>
            <a:endCxn id="112" idx="2"/>
          </p:cNvCxnSpPr>
          <p:nvPr/>
        </p:nvCxnSpPr>
        <p:spPr>
          <a:xfrm flipV="1">
            <a:off x="6385036" y="2179198"/>
            <a:ext cx="0" cy="358041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127" idx="2"/>
            <a:endCxn id="19" idx="0"/>
          </p:cNvCxnSpPr>
          <p:nvPr/>
        </p:nvCxnSpPr>
        <p:spPr>
          <a:xfrm flipH="1">
            <a:off x="9020868" y="2836309"/>
            <a:ext cx="11658" cy="736150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>
            <a:stCxn id="19" idx="2"/>
            <a:endCxn id="20" idx="0"/>
          </p:cNvCxnSpPr>
          <p:nvPr/>
        </p:nvCxnSpPr>
        <p:spPr>
          <a:xfrm flipH="1">
            <a:off x="9019522" y="3865531"/>
            <a:ext cx="1346" cy="401890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20" idx="2"/>
            <a:endCxn id="21" idx="0"/>
          </p:cNvCxnSpPr>
          <p:nvPr/>
        </p:nvCxnSpPr>
        <p:spPr>
          <a:xfrm>
            <a:off x="9019522" y="4560493"/>
            <a:ext cx="1346" cy="269856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>
            <a:stCxn id="21" idx="2"/>
            <a:endCxn id="23" idx="0"/>
          </p:cNvCxnSpPr>
          <p:nvPr/>
        </p:nvCxnSpPr>
        <p:spPr>
          <a:xfrm flipH="1">
            <a:off x="9019521" y="5123421"/>
            <a:ext cx="1347" cy="377366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Accolade ouvrante 77"/>
          <p:cNvSpPr/>
          <p:nvPr/>
        </p:nvSpPr>
        <p:spPr>
          <a:xfrm>
            <a:off x="661230" y="3811856"/>
            <a:ext cx="224278" cy="1099145"/>
          </a:xfrm>
          <a:prstGeom prst="leftBrac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ZoneTexte 111"/>
          <p:cNvSpPr txBox="1"/>
          <p:nvPr/>
        </p:nvSpPr>
        <p:spPr>
          <a:xfrm>
            <a:off x="5771062" y="1690744"/>
            <a:ext cx="1227947" cy="488454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200" dirty="0">
                <a:ea typeface="Verdana" panose="020B0604030504040204" pitchFamily="34" charset="0"/>
              </a:rPr>
              <a:t>Ovules avec gamètes femelles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4320620" y="1687968"/>
            <a:ext cx="1225227" cy="488454"/>
          </a:xfrm>
          <a:prstGeom prst="roundRect">
            <a:avLst>
              <a:gd name="adj" fmla="val 9487"/>
            </a:avLst>
          </a:prstGeom>
          <a:noFill/>
          <a:ln w="9525">
            <a:noFill/>
          </a:ln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fr-FR" sz="1200" dirty="0">
                <a:ea typeface="Verdana" panose="020B0604030504040204" pitchFamily="34" charset="0"/>
              </a:rPr>
              <a:t>Pollen avec gamètes mâles</a:t>
            </a:r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137" name="Connecteur droit 136"/>
          <p:cNvCxnSpPr>
            <a:endCxn id="18" idx="1"/>
          </p:cNvCxnSpPr>
          <p:nvPr/>
        </p:nvCxnSpPr>
        <p:spPr>
          <a:xfrm flipV="1">
            <a:off x="6999008" y="2567078"/>
            <a:ext cx="1675654" cy="1910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cteur droit 139"/>
          <p:cNvCxnSpPr>
            <a:endCxn id="17" idx="1"/>
          </p:cNvCxnSpPr>
          <p:nvPr/>
        </p:nvCxnSpPr>
        <p:spPr>
          <a:xfrm>
            <a:off x="6999008" y="2099317"/>
            <a:ext cx="1675654" cy="4250"/>
          </a:xfrm>
          <a:prstGeom prst="line">
            <a:avLst/>
          </a:prstGeom>
          <a:ln w="12700">
            <a:solidFill>
              <a:srgbClr val="CC009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 189"/>
          <p:cNvSpPr/>
          <p:nvPr/>
        </p:nvSpPr>
        <p:spPr>
          <a:xfrm rot="10449778">
            <a:off x="6305722" y="623087"/>
            <a:ext cx="538215" cy="1254030"/>
          </a:xfrm>
          <a:prstGeom prst="arc">
            <a:avLst>
              <a:gd name="adj1" fmla="val 18093992"/>
              <a:gd name="adj2" fmla="val 4791206"/>
            </a:avLst>
          </a:prstGeom>
          <a:ln w="12700">
            <a:solidFill>
              <a:srgbClr val="CC0099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1" name="Arc 190"/>
          <p:cNvSpPr/>
          <p:nvPr/>
        </p:nvSpPr>
        <p:spPr>
          <a:xfrm rot="6114558" flipH="1">
            <a:off x="5050652" y="1194885"/>
            <a:ext cx="1049751" cy="1254030"/>
          </a:xfrm>
          <a:prstGeom prst="arc">
            <a:avLst>
              <a:gd name="adj1" fmla="val 18093992"/>
              <a:gd name="adj2" fmla="val 5063574"/>
            </a:avLst>
          </a:prstGeom>
          <a:ln w="12700">
            <a:solidFill>
              <a:srgbClr val="CC0099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9" name="Connecteur droit 198"/>
          <p:cNvCxnSpPr/>
          <p:nvPr/>
        </p:nvCxnSpPr>
        <p:spPr>
          <a:xfrm>
            <a:off x="425725" y="2414321"/>
            <a:ext cx="0" cy="194001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Connecteur droit 201"/>
          <p:cNvCxnSpPr>
            <a:stCxn id="78" idx="1"/>
          </p:cNvCxnSpPr>
          <p:nvPr/>
        </p:nvCxnSpPr>
        <p:spPr>
          <a:xfrm flipH="1" flipV="1">
            <a:off x="426728" y="4361428"/>
            <a:ext cx="234502" cy="1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48</Words>
  <Application>Microsoft Office PowerPoint</Application>
  <PresentationFormat>Format A4 (210 x 297 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26</cp:revision>
  <dcterms:created xsi:type="dcterms:W3CDTF">2020-07-22T16:32:13Z</dcterms:created>
  <dcterms:modified xsi:type="dcterms:W3CDTF">2020-07-31T09:06:40Z</dcterms:modified>
</cp:coreProperties>
</file>