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6036"/>
    <a:srgbClr val="00A7E2"/>
    <a:srgbClr val="FFA347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192" autoAdjust="0"/>
    <p:restoredTop sz="94660"/>
  </p:normalViewPr>
  <p:slideViewPr>
    <p:cSldViewPr snapToGrid="0">
      <p:cViewPr>
        <p:scale>
          <a:sx n="120" d="100"/>
          <a:sy n="120" d="100"/>
        </p:scale>
        <p:origin x="17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4C75F-8694-4058-A9CE-56F24A4F9855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2EB36-5527-4185-9AD1-4359E6728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91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61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65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58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3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38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25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06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97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89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9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93FD-A4C1-437C-B8DA-7DF043084EF9}" type="datetimeFigureOut">
              <a:rPr lang="fr-FR" smtClean="0"/>
              <a:t>26/07/2020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3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" y="6530009"/>
            <a:ext cx="9906000" cy="327990"/>
          </a:xfrm>
        </p:spPr>
        <p:txBody>
          <a:bodyPr lIns="90000" rIns="270000" bIns="108000"/>
          <a:lstStyle/>
          <a:p>
            <a:pPr algn="r"/>
            <a:r>
              <a:rPr lang="fr-FR" dirty="0"/>
              <a:t>Thème 2</a:t>
            </a:r>
            <a:r>
              <a:rPr lang="fr-FR" dirty="0" smtClean="0"/>
              <a:t>/Chapitre 12 </a:t>
            </a:r>
            <a:r>
              <a:rPr lang="fr-FR" dirty="0"/>
              <a:t>• Reconstituer et comprendre les variations climatiques passées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755857" y="2638258"/>
            <a:ext cx="1929954" cy="288585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6">
                <a:lumMod val="75000"/>
              </a:schemeClr>
            </a:solidFill>
          </a:ln>
        </p:spPr>
        <p:txBody>
          <a:bodyPr wrap="square" lIns="54000" tIns="36000" rIns="54000" bIns="36000" rtlCol="0" anchor="ctr">
            <a:spAutoFit/>
          </a:bodyPr>
          <a:lstStyle/>
          <a:p>
            <a:pPr algn="ctr"/>
            <a:r>
              <a:rPr lang="fr-FR" sz="1300" b="1" dirty="0" smtClean="0">
                <a:ea typeface="Verdana" panose="020B0604030504040204" pitchFamily="34" charset="0"/>
              </a:rPr>
              <a:t>N</a:t>
            </a:r>
            <a:r>
              <a:rPr lang="fr-FR" sz="1300" b="1" dirty="0" smtClean="0">
                <a:ea typeface="Verdana" panose="020B0604030504040204" pitchFamily="34" charset="0"/>
              </a:rPr>
              <a:t>ombreuses variations</a:t>
            </a:r>
            <a:endParaRPr lang="fr-FR" sz="1300" b="1" dirty="0">
              <a:ea typeface="Verdana" panose="020B0604030504040204" pitchFamily="34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7650342" y="3695918"/>
            <a:ext cx="1897679" cy="435121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6"/>
            </a:solidFill>
          </a:ln>
        </p:spPr>
        <p:txBody>
          <a:bodyPr wrap="square" lIns="54000" tIns="36000" rIns="54000" bIns="36000" rtlCol="0" anchor="ctr">
            <a:spAutoFit/>
          </a:bodyPr>
          <a:lstStyle/>
          <a:p>
            <a:pPr algn="ctr"/>
            <a:r>
              <a:rPr lang="fr-FR" sz="1100" dirty="0">
                <a:solidFill>
                  <a:schemeClr val="accent6"/>
                </a:solidFill>
                <a:ea typeface="Verdana" panose="020B0604030504040204" pitchFamily="34" charset="0"/>
              </a:rPr>
              <a:t>D</a:t>
            </a:r>
            <a:r>
              <a:rPr lang="fr-FR" sz="1100" dirty="0" smtClean="0">
                <a:solidFill>
                  <a:schemeClr val="accent6"/>
                </a:solidFill>
                <a:ea typeface="Verdana" panose="020B0604030504040204" pitchFamily="34" charset="0"/>
              </a:rPr>
              <a:t>epuis révolution </a:t>
            </a:r>
            <a:r>
              <a:rPr lang="fr-FR" sz="1100" dirty="0" smtClean="0">
                <a:solidFill>
                  <a:schemeClr val="accent6"/>
                </a:solidFill>
                <a:ea typeface="Verdana" panose="020B0604030504040204" pitchFamily="34" charset="0"/>
              </a:rPr>
              <a:t>industrielle</a:t>
            </a:r>
            <a:r>
              <a:rPr lang="fr-FR" sz="1100" dirty="0">
                <a:solidFill>
                  <a:schemeClr val="accent6"/>
                </a:solidFill>
                <a:ea typeface="Verdana" panose="020B0604030504040204" pitchFamily="34" charset="0"/>
              </a:rPr>
              <a:t> </a:t>
            </a:r>
            <a:r>
              <a:rPr lang="fr-FR" sz="1100" dirty="0" smtClean="0">
                <a:solidFill>
                  <a:schemeClr val="accent6"/>
                </a:solidFill>
                <a:ea typeface="Verdana" panose="020B0604030504040204" pitchFamily="34" charset="0"/>
              </a:rPr>
              <a:t>(-</a:t>
            </a:r>
            <a:r>
              <a:rPr lang="fr-FR" sz="1100" dirty="0">
                <a:solidFill>
                  <a:schemeClr val="accent6"/>
                </a:solidFill>
                <a:ea typeface="Verdana" panose="020B0604030504040204" pitchFamily="34" charset="0"/>
              </a:rPr>
              <a:t>155 ans)</a:t>
            </a:r>
            <a:endParaRPr lang="fr-FR" sz="1100" dirty="0" smtClean="0">
              <a:solidFill>
                <a:schemeClr val="accent6"/>
              </a:solidFill>
              <a:ea typeface="Verdana" panose="020B0604030504040204" pitchFamily="34" charset="0"/>
            </a:endParaRPr>
          </a:p>
        </p:txBody>
      </p:sp>
      <p:cxnSp>
        <p:nvCxnSpPr>
          <p:cNvPr id="33" name="Connecteur droit 32"/>
          <p:cNvCxnSpPr>
            <a:stCxn id="20" idx="2"/>
            <a:endCxn id="10" idx="0"/>
          </p:cNvCxnSpPr>
          <p:nvPr/>
        </p:nvCxnSpPr>
        <p:spPr>
          <a:xfrm flipH="1">
            <a:off x="5720834" y="1160252"/>
            <a:ext cx="391883" cy="1478006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5215380" y="606671"/>
            <a:ext cx="1794674" cy="553581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bg1">
                <a:lumMod val="7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b="1" dirty="0" smtClean="0">
                <a:ea typeface="Verdana" panose="020B0604030504040204" pitchFamily="34" charset="0"/>
              </a:rPr>
              <a:t>Climats </a:t>
            </a:r>
            <a:br>
              <a:rPr lang="fr-FR" sz="1400" b="1" dirty="0" smtClean="0">
                <a:ea typeface="Verdana" panose="020B0604030504040204" pitchFamily="34" charset="0"/>
              </a:rPr>
            </a:br>
            <a:r>
              <a:rPr lang="fr-FR" sz="1400" b="1" dirty="0" smtClean="0">
                <a:ea typeface="Verdana" panose="020B0604030504040204" pitchFamily="34" charset="0"/>
              </a:rPr>
              <a:t>de la Terre</a:t>
            </a:r>
            <a:endParaRPr lang="fr-FR" sz="1400" b="1" dirty="0">
              <a:ea typeface="Verdana" panose="020B0604030504040204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891357" y="1651624"/>
            <a:ext cx="1653362" cy="500249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lIns="54000" tIns="36000" rIns="54000" bIns="36000" rtlCol="0" anchor="ctr">
            <a:spAutoFit/>
          </a:bodyPr>
          <a:lstStyle/>
          <a:p>
            <a:pPr algn="ctr"/>
            <a:r>
              <a:rPr lang="fr-FR" sz="1300" b="1" dirty="0" smtClean="0">
                <a:ea typeface="Verdana" panose="020B0604030504040204" pitchFamily="34" charset="0"/>
              </a:rPr>
              <a:t>R</a:t>
            </a:r>
            <a:r>
              <a:rPr lang="fr-FR" sz="1300" b="1" dirty="0" smtClean="0">
                <a:ea typeface="Verdana" panose="020B0604030504040204" pitchFamily="34" charset="0"/>
              </a:rPr>
              <a:t>econstitués </a:t>
            </a:r>
            <a:r>
              <a:rPr lang="fr-FR" sz="1300" b="1" dirty="0" smtClean="0">
                <a:ea typeface="Verdana" panose="020B0604030504040204" pitchFamily="34" charset="0"/>
              </a:rPr>
              <a:t>à </a:t>
            </a:r>
            <a:r>
              <a:rPr lang="fr-FR" sz="1300" b="1" dirty="0">
                <a:ea typeface="Verdana" panose="020B0604030504040204" pitchFamily="34" charset="0"/>
              </a:rPr>
              <a:t>l’aide </a:t>
            </a:r>
            <a:r>
              <a:rPr lang="fr-FR" sz="1300" b="1" dirty="0" smtClean="0">
                <a:ea typeface="Verdana" panose="020B0604030504040204" pitchFamily="34" charset="0"/>
              </a:rPr>
              <a:t>d’outils variés</a:t>
            </a:r>
            <a:endParaRPr lang="fr-FR" sz="1300" b="1" dirty="0">
              <a:ea typeface="Verdana" panose="020B0604030504040204" pitchFamily="34" charset="0"/>
            </a:endParaRPr>
          </a:p>
        </p:txBody>
      </p:sp>
      <p:cxnSp>
        <p:nvCxnSpPr>
          <p:cNvPr id="27" name="Connecteur droit 26"/>
          <p:cNvCxnSpPr>
            <a:stCxn id="10" idx="3"/>
            <a:endCxn id="31" idx="0"/>
          </p:cNvCxnSpPr>
          <p:nvPr/>
        </p:nvCxnSpPr>
        <p:spPr>
          <a:xfrm>
            <a:off x="6685811" y="2782551"/>
            <a:ext cx="1913371" cy="913367"/>
          </a:xfrm>
          <a:prstGeom prst="line">
            <a:avLst/>
          </a:prstGeom>
          <a:ln w="12700"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>
            <a:stCxn id="20" idx="1"/>
            <a:endCxn id="21" idx="3"/>
          </p:cNvCxnSpPr>
          <p:nvPr/>
        </p:nvCxnSpPr>
        <p:spPr>
          <a:xfrm flipH="1">
            <a:off x="4544719" y="883462"/>
            <a:ext cx="670661" cy="1018287"/>
          </a:xfrm>
          <a:prstGeom prst="line">
            <a:avLst/>
          </a:prstGeom>
          <a:ln w="1270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433853" y="996499"/>
            <a:ext cx="1880042" cy="435121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lIns="54000" tIns="36000" rIns="54000" bIns="36000" rtlCol="0" anchor="ctr">
            <a:spAutoFit/>
          </a:bodyPr>
          <a:lstStyle/>
          <a:p>
            <a:pPr algn="r"/>
            <a:r>
              <a:rPr lang="fr-FR" sz="1100" dirty="0" smtClean="0">
                <a:ea typeface="Verdana" panose="020B0604030504040204" pitchFamily="34" charset="0"/>
              </a:rPr>
              <a:t>Roches sédimentaires spécifiques d’aires climatiques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433852" y="1571994"/>
            <a:ext cx="1880042" cy="256022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lIns="54000" tIns="36000" rIns="54000" bIns="36000" rtlCol="0" anchor="ctr">
            <a:spAutoFit/>
          </a:bodyPr>
          <a:lstStyle/>
          <a:p>
            <a:pPr algn="r"/>
            <a:r>
              <a:rPr lang="fr-FR" sz="1100" dirty="0" smtClean="0">
                <a:ea typeface="Verdana" panose="020B0604030504040204" pitchFamily="34" charset="0"/>
              </a:rPr>
              <a:t>Thermomètre isotopique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33851" y="1968390"/>
            <a:ext cx="1880042" cy="256022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lIns="54000" tIns="36000" rIns="54000" bIns="36000" rtlCol="0" anchor="ctr">
            <a:spAutoFit/>
          </a:bodyPr>
          <a:lstStyle/>
          <a:p>
            <a:pPr algn="r"/>
            <a:r>
              <a:rPr lang="fr-FR" sz="1100" dirty="0" smtClean="0">
                <a:ea typeface="Verdana" panose="020B0604030504040204" pitchFamily="34" charset="0"/>
              </a:rPr>
              <a:t>Données paléontologiques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433851" y="2364741"/>
            <a:ext cx="1880042" cy="256022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lIns="54000" tIns="36000" rIns="54000" bIns="36000" rtlCol="0" anchor="ctr">
            <a:spAutoFit/>
          </a:bodyPr>
          <a:lstStyle/>
          <a:p>
            <a:pPr algn="r"/>
            <a:r>
              <a:rPr lang="el-GR" sz="1100" dirty="0" smtClean="0">
                <a:ea typeface="Verdana" panose="020B0604030504040204" pitchFamily="34" charset="0"/>
              </a:rPr>
              <a:t>δ</a:t>
            </a:r>
            <a:r>
              <a:rPr lang="fr-FR" sz="1100" baseline="30000" dirty="0" smtClean="0">
                <a:ea typeface="Verdana" panose="020B0604030504040204" pitchFamily="34" charset="0"/>
              </a:rPr>
              <a:t>18</a:t>
            </a:r>
            <a:r>
              <a:rPr lang="fr-FR" sz="1100" dirty="0" smtClean="0">
                <a:ea typeface="Verdana" panose="020B0604030504040204" pitchFamily="34" charset="0"/>
              </a:rPr>
              <a:t>O des carbonates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1486006" y="3785467"/>
            <a:ext cx="1424159" cy="256022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txBody>
          <a:bodyPr wrap="square" lIns="54000" tIns="36000" rIns="54000" bIns="36000" rtlCol="0" anchor="ctr">
            <a:spAutoFit/>
          </a:bodyPr>
          <a:lstStyle/>
          <a:p>
            <a:pPr algn="ctr"/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  <a:ea typeface="Verdana" panose="020B0604030504040204" pitchFamily="34" charset="0"/>
              </a:rPr>
              <a:t>Depuis -550 Ma</a:t>
            </a:r>
            <a:endParaRPr lang="fr-FR" sz="1100" dirty="0">
              <a:solidFill>
                <a:schemeClr val="bg1">
                  <a:lumMod val="50000"/>
                </a:schemeClr>
              </a:solidFill>
              <a:ea typeface="Verdana" panose="020B0604030504040204" pitchFamily="34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5048235" y="3696125"/>
            <a:ext cx="1345961" cy="435121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6">
                <a:lumMod val="75000"/>
              </a:schemeClr>
            </a:solidFill>
          </a:ln>
        </p:spPr>
        <p:txBody>
          <a:bodyPr wrap="square" lIns="54000" tIns="36000" rIns="54000" bIns="36000" rtlCol="0" anchor="ctr">
            <a:spAutoFit/>
          </a:bodyPr>
          <a:lstStyle/>
          <a:p>
            <a:pPr algn="ctr"/>
            <a:r>
              <a:rPr lang="fr-FR" sz="1100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</a:rPr>
              <a:t>Depuis Quaternaire (-2 Ma)</a:t>
            </a:r>
            <a:endParaRPr lang="fr-FR" sz="1100" dirty="0">
              <a:solidFill>
                <a:schemeClr val="accent6">
                  <a:lumMod val="75000"/>
                </a:schemeClr>
              </a:solidFill>
              <a:ea typeface="Verdana" panose="020B0604030504040204" pitchFamily="34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1212125" y="4389544"/>
            <a:ext cx="1971923" cy="435121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txBody>
          <a:bodyPr wrap="square" lIns="54000" tIns="36000" rIns="54000" bIns="36000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Modifications de la répartition des aires climatiques…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433851" y="5132143"/>
            <a:ext cx="1694727" cy="793321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txBody>
          <a:bodyPr wrap="square" lIns="54000" tIns="36000" rIns="54000" bIns="36000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… liées aux phénomènes géologiques influençant la concentration de CO</a:t>
            </a:r>
            <a:r>
              <a:rPr lang="fr-FR" sz="1100" baseline="-25000" dirty="0" smtClean="0">
                <a:ea typeface="Verdana" panose="020B0604030504040204" pitchFamily="34" charset="0"/>
              </a:rPr>
              <a:t>2</a:t>
            </a:r>
            <a:r>
              <a:rPr lang="fr-FR" sz="1100" dirty="0" smtClean="0">
                <a:ea typeface="Verdana" panose="020B0604030504040204" pitchFamily="34" charset="0"/>
              </a:rPr>
              <a:t> atmosphérique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2272982" y="5132612"/>
            <a:ext cx="1399430" cy="614221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txBody>
          <a:bodyPr wrap="square" lIns="54000" tIns="36000" rIns="54000" bIns="36000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… liées à la modification de la circulation océanique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4201145" y="5302415"/>
            <a:ext cx="1485598" cy="614221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6">
                <a:lumMod val="75000"/>
              </a:schemeClr>
            </a:solidFill>
          </a:ln>
        </p:spPr>
        <p:txBody>
          <a:bodyPr wrap="square" lIns="54000" tIns="36000" rIns="54000" bIns="36000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Liées à la modification périodique des paramètres orbitaux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5777069" y="5302415"/>
            <a:ext cx="1399430" cy="435121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6">
                <a:lumMod val="75000"/>
              </a:schemeClr>
            </a:solidFill>
          </a:ln>
        </p:spPr>
        <p:txBody>
          <a:bodyPr wrap="square" lIns="54000" tIns="36000" rIns="54000" bIns="36000" rtlCol="0" anchor="ctr">
            <a:spAutoFit/>
          </a:bodyPr>
          <a:lstStyle/>
          <a:p>
            <a:pPr algn="ctr"/>
            <a:r>
              <a:rPr lang="fr-FR" sz="1100" dirty="0">
                <a:ea typeface="Verdana" panose="020B0604030504040204" pitchFamily="34" charset="0"/>
              </a:rPr>
              <a:t>L</a:t>
            </a:r>
            <a:r>
              <a:rPr lang="fr-FR" sz="1100" dirty="0" smtClean="0">
                <a:ea typeface="Verdana" panose="020B0604030504040204" pitchFamily="34" charset="0"/>
              </a:rPr>
              <a:t>iées aux rétroactions positives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7774905" y="5132612"/>
            <a:ext cx="1648555" cy="614221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6"/>
            </a:solidFill>
          </a:ln>
        </p:spPr>
        <p:txBody>
          <a:bodyPr wrap="square" lIns="54000" tIns="36000" rIns="54000" bIns="36000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Liées aux activités humaines à l’origine d’un effet de serre additionnel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7899468" y="4415084"/>
            <a:ext cx="1399430" cy="435121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6"/>
            </a:solidFill>
          </a:ln>
        </p:spPr>
        <p:txBody>
          <a:bodyPr wrap="square" lIns="54000" tIns="36000" rIns="54000" bIns="36000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+1 °C : température moyenne de 15 °C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4735255" y="4415291"/>
            <a:ext cx="1971923" cy="614221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6">
                <a:lumMod val="75000"/>
              </a:schemeClr>
            </a:solidFill>
          </a:ln>
        </p:spPr>
        <p:txBody>
          <a:bodyPr wrap="square" lIns="54000" tIns="36000" rIns="54000" bIns="36000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Alternance de périodes glaciaires (+10 °C) et interglaciaires (+14 °C)</a:t>
            </a:r>
            <a:endParaRPr lang="fr-FR" sz="1100" dirty="0">
              <a:ea typeface="Verdana" panose="020B0604030504040204" pitchFamily="34" charset="0"/>
            </a:endParaRPr>
          </a:p>
        </p:txBody>
      </p:sp>
      <p:cxnSp>
        <p:nvCxnSpPr>
          <p:cNvPr id="51" name="Connecteur droit 50"/>
          <p:cNvCxnSpPr>
            <a:stCxn id="21" idx="1"/>
            <a:endCxn id="15" idx="3"/>
          </p:cNvCxnSpPr>
          <p:nvPr/>
        </p:nvCxnSpPr>
        <p:spPr>
          <a:xfrm flipH="1" flipV="1">
            <a:off x="2313895" y="1214060"/>
            <a:ext cx="577462" cy="687689"/>
          </a:xfrm>
          <a:prstGeom prst="line">
            <a:avLst/>
          </a:prstGeom>
          <a:ln w="127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/>
          <p:cNvCxnSpPr>
            <a:stCxn id="21" idx="1"/>
            <a:endCxn id="16" idx="3"/>
          </p:cNvCxnSpPr>
          <p:nvPr/>
        </p:nvCxnSpPr>
        <p:spPr>
          <a:xfrm flipH="1" flipV="1">
            <a:off x="2313894" y="1700005"/>
            <a:ext cx="577463" cy="201744"/>
          </a:xfrm>
          <a:prstGeom prst="line">
            <a:avLst/>
          </a:prstGeom>
          <a:ln w="127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>
            <a:stCxn id="21" idx="1"/>
            <a:endCxn id="17" idx="3"/>
          </p:cNvCxnSpPr>
          <p:nvPr/>
        </p:nvCxnSpPr>
        <p:spPr>
          <a:xfrm flipH="1">
            <a:off x="2313893" y="1901749"/>
            <a:ext cx="577464" cy="194652"/>
          </a:xfrm>
          <a:prstGeom prst="line">
            <a:avLst/>
          </a:prstGeom>
          <a:ln w="127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>
            <a:stCxn id="21" idx="1"/>
            <a:endCxn id="18" idx="3"/>
          </p:cNvCxnSpPr>
          <p:nvPr/>
        </p:nvCxnSpPr>
        <p:spPr>
          <a:xfrm flipH="1">
            <a:off x="2313893" y="1901749"/>
            <a:ext cx="577464" cy="591003"/>
          </a:xfrm>
          <a:prstGeom prst="line">
            <a:avLst/>
          </a:prstGeom>
          <a:ln w="127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71"/>
          <p:cNvCxnSpPr>
            <a:stCxn id="10" idx="2"/>
            <a:endCxn id="22" idx="0"/>
          </p:cNvCxnSpPr>
          <p:nvPr/>
        </p:nvCxnSpPr>
        <p:spPr>
          <a:xfrm>
            <a:off x="5720834" y="2926843"/>
            <a:ext cx="382" cy="769282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74"/>
          <p:cNvCxnSpPr>
            <a:stCxn id="10" idx="1"/>
            <a:endCxn id="19" idx="0"/>
          </p:cNvCxnSpPr>
          <p:nvPr/>
        </p:nvCxnSpPr>
        <p:spPr>
          <a:xfrm flipH="1">
            <a:off x="2198086" y="2782551"/>
            <a:ext cx="2557771" cy="1002916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77"/>
          <p:cNvCxnSpPr>
            <a:stCxn id="19" idx="2"/>
            <a:endCxn id="26" idx="0"/>
          </p:cNvCxnSpPr>
          <p:nvPr/>
        </p:nvCxnSpPr>
        <p:spPr>
          <a:xfrm>
            <a:off x="2198086" y="4041489"/>
            <a:ext cx="1" cy="348055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80"/>
          <p:cNvCxnSpPr>
            <a:stCxn id="26" idx="2"/>
            <a:endCxn id="29" idx="0"/>
          </p:cNvCxnSpPr>
          <p:nvPr/>
        </p:nvCxnSpPr>
        <p:spPr>
          <a:xfrm flipH="1">
            <a:off x="1281215" y="4824665"/>
            <a:ext cx="916872" cy="30747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83"/>
          <p:cNvCxnSpPr>
            <a:stCxn id="26" idx="2"/>
            <a:endCxn id="30" idx="0"/>
          </p:cNvCxnSpPr>
          <p:nvPr/>
        </p:nvCxnSpPr>
        <p:spPr>
          <a:xfrm>
            <a:off x="2198087" y="4824665"/>
            <a:ext cx="774610" cy="30794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cteur droit 88"/>
          <p:cNvCxnSpPr>
            <a:stCxn id="22" idx="2"/>
            <a:endCxn id="38" idx="0"/>
          </p:cNvCxnSpPr>
          <p:nvPr/>
        </p:nvCxnSpPr>
        <p:spPr>
          <a:xfrm>
            <a:off x="5721216" y="4131246"/>
            <a:ext cx="1" cy="284045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cteur droit 91"/>
          <p:cNvCxnSpPr>
            <a:stCxn id="38" idx="2"/>
            <a:endCxn id="32" idx="0"/>
          </p:cNvCxnSpPr>
          <p:nvPr/>
        </p:nvCxnSpPr>
        <p:spPr>
          <a:xfrm flipH="1">
            <a:off x="4943944" y="5029512"/>
            <a:ext cx="777273" cy="272903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 droit 94"/>
          <p:cNvCxnSpPr>
            <a:stCxn id="38" idx="2"/>
            <a:endCxn id="35" idx="0"/>
          </p:cNvCxnSpPr>
          <p:nvPr/>
        </p:nvCxnSpPr>
        <p:spPr>
          <a:xfrm>
            <a:off x="5721217" y="5029512"/>
            <a:ext cx="755567" cy="272903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cteur droit 97"/>
          <p:cNvCxnSpPr>
            <a:stCxn id="37" idx="2"/>
            <a:endCxn id="36" idx="0"/>
          </p:cNvCxnSpPr>
          <p:nvPr/>
        </p:nvCxnSpPr>
        <p:spPr>
          <a:xfrm>
            <a:off x="8599183" y="4850205"/>
            <a:ext cx="0" cy="282407"/>
          </a:xfrm>
          <a:prstGeom prst="line">
            <a:avLst/>
          </a:prstGeom>
          <a:ln w="12700"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cteur droit 100"/>
          <p:cNvCxnSpPr>
            <a:stCxn id="31" idx="2"/>
            <a:endCxn id="37" idx="0"/>
          </p:cNvCxnSpPr>
          <p:nvPr/>
        </p:nvCxnSpPr>
        <p:spPr>
          <a:xfrm>
            <a:off x="8599182" y="4131039"/>
            <a:ext cx="1" cy="284045"/>
          </a:xfrm>
          <a:prstGeom prst="line">
            <a:avLst/>
          </a:prstGeom>
          <a:ln w="12700">
            <a:solidFill>
              <a:schemeClr val="accent6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4981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</TotalTime>
  <Words>131</Words>
  <Application>Microsoft Office PowerPoint</Application>
  <PresentationFormat>Format A4 (210 x 297 mm)</PresentationFormat>
  <Paragraphs>19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Thème Office</vt:lpstr>
      <vt:lpstr>Présentation PowerPoint</vt:lpstr>
    </vt:vector>
  </TitlesOfParts>
  <Company>EDITIS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Bukowski.Sylvia</dc:creator>
  <cp:lastModifiedBy>Bukowski.Sylvia</cp:lastModifiedBy>
  <cp:revision>21</cp:revision>
  <dcterms:created xsi:type="dcterms:W3CDTF">2020-07-22T16:32:13Z</dcterms:created>
  <dcterms:modified xsi:type="dcterms:W3CDTF">2020-07-26T09:34:42Z</dcterms:modified>
</cp:coreProperties>
</file>