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"/>
  </p:notesMasterIdLst>
  <p:sldIdLst>
    <p:sldId id="256" r:id="rId2"/>
  </p:sldIdLst>
  <p:sldSz cx="9906000" cy="6858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A00A1"/>
    <a:srgbClr val="CC0099"/>
    <a:srgbClr val="FFA34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4260" autoAdjust="0"/>
    <p:restoredTop sz="94660"/>
  </p:normalViewPr>
  <p:slideViewPr>
    <p:cSldViewPr snapToGrid="0">
      <p:cViewPr>
        <p:scale>
          <a:sx n="118" d="100"/>
          <a:sy n="118" d="100"/>
        </p:scale>
        <p:origin x="960" y="1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794C75F-8694-4058-A9CE-56F24A4F9855}" type="datetimeFigureOut">
              <a:rPr lang="fr-FR" smtClean="0"/>
              <a:t>26/07/2020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200150" y="1143000"/>
            <a:ext cx="44577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592EB36-5527-4185-9AD1-4359E672872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489113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smtClean="0"/>
              <a:t>Modifier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E93FD-A4C1-437C-B8DA-7DF043084EF9}" type="datetimeFigureOut">
              <a:rPr lang="fr-FR" smtClean="0"/>
              <a:t>26/07/2020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F9A21-0FDA-4BA1-8D93-D686B9107AB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656196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E93FD-A4C1-437C-B8DA-7DF043084EF9}" type="datetimeFigureOut">
              <a:rPr lang="fr-FR" smtClean="0"/>
              <a:t>26/07/2020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F9A21-0FDA-4BA1-8D93-D686B9107AB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366520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E93FD-A4C1-437C-B8DA-7DF043084EF9}" type="datetimeFigureOut">
              <a:rPr lang="fr-FR" smtClean="0"/>
              <a:t>26/07/2020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F9A21-0FDA-4BA1-8D93-D686B9107AB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185801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E93FD-A4C1-437C-B8DA-7DF043084EF9}" type="datetimeFigureOut">
              <a:rPr lang="fr-FR" smtClean="0"/>
              <a:t>26/07/2020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F9A21-0FDA-4BA1-8D93-D686B9107AB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9421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E93FD-A4C1-437C-B8DA-7DF043084EF9}" type="datetimeFigureOut">
              <a:rPr lang="fr-FR" smtClean="0"/>
              <a:t>26/07/2020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F9A21-0FDA-4BA1-8D93-D686B9107AB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98300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E93FD-A4C1-437C-B8DA-7DF043084EF9}" type="datetimeFigureOut">
              <a:rPr lang="fr-FR" smtClean="0"/>
              <a:t>26/07/2020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F9A21-0FDA-4BA1-8D93-D686B9107AB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283862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E93FD-A4C1-437C-B8DA-7DF043084EF9}" type="datetimeFigureOut">
              <a:rPr lang="fr-FR" smtClean="0"/>
              <a:t>26/07/2020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F9A21-0FDA-4BA1-8D93-D686B9107AB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482588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E93FD-A4C1-437C-B8DA-7DF043084EF9}" type="datetimeFigureOut">
              <a:rPr lang="fr-FR" smtClean="0"/>
              <a:t>26/07/2020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F9A21-0FDA-4BA1-8D93-D686B9107AB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080603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E93FD-A4C1-437C-B8DA-7DF043084EF9}" type="datetimeFigureOut">
              <a:rPr lang="fr-FR" smtClean="0"/>
              <a:t>26/07/2020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F9A21-0FDA-4BA1-8D93-D686B9107AB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109757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E93FD-A4C1-437C-B8DA-7DF043084EF9}" type="datetimeFigureOut">
              <a:rPr lang="fr-FR" smtClean="0"/>
              <a:t>26/07/2020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F9A21-0FDA-4BA1-8D93-D686B9107AB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638964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E93FD-A4C1-437C-B8DA-7DF043084EF9}" type="datetimeFigureOut">
              <a:rPr lang="fr-FR" smtClean="0"/>
              <a:t>26/07/2020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F9A21-0FDA-4BA1-8D93-D686B9107AB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55964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2E93FD-A4C1-437C-B8DA-7DF043084EF9}" type="datetimeFigureOut">
              <a:rPr lang="fr-FR" smtClean="0"/>
              <a:t>26/07/2020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9F9A21-0FDA-4BA1-8D93-D686B9107AB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933219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>
          <a:xfrm>
            <a:off x="1" y="6530009"/>
            <a:ext cx="9906000" cy="327990"/>
          </a:xfrm>
        </p:spPr>
        <p:txBody>
          <a:bodyPr lIns="90000" rIns="270000" bIns="108000"/>
          <a:lstStyle/>
          <a:p>
            <a:pPr algn="r"/>
            <a:r>
              <a:rPr lang="fr-FR" dirty="0"/>
              <a:t>Thème </a:t>
            </a:r>
            <a:r>
              <a:rPr lang="fr-FR" dirty="0" smtClean="0"/>
              <a:t>3/Chapitre 14 </a:t>
            </a:r>
            <a:r>
              <a:rPr lang="fr-FR" dirty="0"/>
              <a:t>• Les </a:t>
            </a:r>
            <a:r>
              <a:rPr lang="fr-FR" dirty="0" smtClean="0"/>
              <a:t>réflexes</a:t>
            </a:r>
            <a:endParaRPr lang="fr-FR" dirty="0"/>
          </a:p>
        </p:txBody>
      </p:sp>
      <p:sp>
        <p:nvSpPr>
          <p:cNvPr id="11" name="ZoneTexte 10"/>
          <p:cNvSpPr txBox="1"/>
          <p:nvPr/>
        </p:nvSpPr>
        <p:spPr>
          <a:xfrm>
            <a:off x="4160926" y="2475203"/>
            <a:ext cx="1264631" cy="497172"/>
          </a:xfrm>
          <a:prstGeom prst="roundRect">
            <a:avLst>
              <a:gd name="adj" fmla="val 9487"/>
            </a:avLst>
          </a:prstGeom>
          <a:noFill/>
          <a:ln w="9525">
            <a:solidFill>
              <a:schemeClr val="bg2">
                <a:lumMod val="75000"/>
              </a:schemeClr>
            </a:solidFill>
          </a:ln>
        </p:spPr>
        <p:txBody>
          <a:bodyPr wrap="square" tIns="126000" bIns="126000" rtlCol="0" anchor="ctr">
            <a:spAutoFit/>
          </a:bodyPr>
          <a:lstStyle/>
          <a:p>
            <a:pPr algn="ctr"/>
            <a:r>
              <a:rPr lang="fr-FR" sz="1400" b="1" dirty="0">
                <a:ea typeface="Verdana" panose="020B0604030504040204" pitchFamily="34" charset="0"/>
              </a:rPr>
              <a:t>Les réflexes</a:t>
            </a:r>
          </a:p>
        </p:txBody>
      </p:sp>
      <p:sp>
        <p:nvSpPr>
          <p:cNvPr id="12" name="ZoneTexte 11"/>
          <p:cNvSpPr txBox="1"/>
          <p:nvPr/>
        </p:nvSpPr>
        <p:spPr>
          <a:xfrm>
            <a:off x="5278521" y="979201"/>
            <a:ext cx="1113029" cy="423327"/>
          </a:xfrm>
          <a:prstGeom prst="roundRect">
            <a:avLst>
              <a:gd name="adj" fmla="val 9487"/>
            </a:avLst>
          </a:prstGeom>
          <a:noFill/>
          <a:ln w="9525">
            <a:solidFill>
              <a:srgbClr val="FF0000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fr-FR" sz="1000" b="1" dirty="0" smtClean="0">
                <a:ea typeface="Verdana" panose="020B0604030504040204" pitchFamily="34" charset="0"/>
              </a:rPr>
              <a:t>Réaction rapide et spontanée</a:t>
            </a:r>
            <a:endParaRPr lang="fr-FR" sz="1000" b="1" dirty="0">
              <a:ea typeface="Verdana" panose="020B0604030504040204" pitchFamily="34" charset="0"/>
            </a:endParaRPr>
          </a:p>
        </p:txBody>
      </p:sp>
      <p:cxnSp>
        <p:nvCxnSpPr>
          <p:cNvPr id="13" name="Connecteur droit 12"/>
          <p:cNvCxnSpPr>
            <a:stCxn id="17" idx="2"/>
          </p:cNvCxnSpPr>
          <p:nvPr/>
        </p:nvCxnSpPr>
        <p:spPr>
          <a:xfrm>
            <a:off x="4124651" y="1386976"/>
            <a:ext cx="351533" cy="1094614"/>
          </a:xfrm>
          <a:prstGeom prst="line">
            <a:avLst/>
          </a:prstGeom>
          <a:ln w="12700">
            <a:solidFill>
              <a:srgbClr val="DA00A1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necteur droit 13"/>
          <p:cNvCxnSpPr>
            <a:endCxn id="12" idx="2"/>
          </p:cNvCxnSpPr>
          <p:nvPr/>
        </p:nvCxnSpPr>
        <p:spPr>
          <a:xfrm flipV="1">
            <a:off x="5143787" y="1402528"/>
            <a:ext cx="691249" cy="1079062"/>
          </a:xfrm>
          <a:prstGeom prst="line">
            <a:avLst/>
          </a:prstGeom>
          <a:ln w="12700">
            <a:solidFill>
              <a:srgbClr val="FF000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ZoneTexte 14"/>
          <p:cNvSpPr txBox="1"/>
          <p:nvPr/>
        </p:nvSpPr>
        <p:spPr>
          <a:xfrm>
            <a:off x="5410344" y="3922907"/>
            <a:ext cx="1113028" cy="586145"/>
          </a:xfrm>
          <a:prstGeom prst="roundRect">
            <a:avLst>
              <a:gd name="adj" fmla="val 9487"/>
            </a:avLst>
          </a:prstGeom>
          <a:noFill/>
          <a:ln w="9525">
            <a:solidFill>
              <a:schemeClr val="accent2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fr-FR" sz="1000" b="1" dirty="0">
                <a:ea typeface="Verdana" panose="020B0604030504040204" pitchFamily="34" charset="0"/>
              </a:rPr>
              <a:t>Circuit </a:t>
            </a:r>
            <a:r>
              <a:rPr lang="fr-FR" sz="1000" b="1" dirty="0" smtClean="0">
                <a:ea typeface="Verdana" panose="020B0604030504040204" pitchFamily="34" charset="0"/>
              </a:rPr>
              <a:t>cellulaire du réflexe myotatique</a:t>
            </a:r>
            <a:endParaRPr lang="fr-FR" sz="1000" b="1" dirty="0">
              <a:ea typeface="Verdana" panose="020B0604030504040204" pitchFamily="34" charset="0"/>
            </a:endParaRPr>
          </a:p>
        </p:txBody>
      </p:sp>
      <p:cxnSp>
        <p:nvCxnSpPr>
          <p:cNvPr id="16" name="Connecteur droit 15"/>
          <p:cNvCxnSpPr>
            <a:endCxn id="15" idx="0"/>
          </p:cNvCxnSpPr>
          <p:nvPr/>
        </p:nvCxnSpPr>
        <p:spPr>
          <a:xfrm>
            <a:off x="5143787" y="2974099"/>
            <a:ext cx="823071" cy="948808"/>
          </a:xfrm>
          <a:prstGeom prst="line">
            <a:avLst/>
          </a:prstGeom>
          <a:ln w="12700">
            <a:solidFill>
              <a:schemeClr val="accent2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ZoneTexte 16"/>
          <p:cNvSpPr txBox="1"/>
          <p:nvPr/>
        </p:nvSpPr>
        <p:spPr>
          <a:xfrm>
            <a:off x="3679890" y="963649"/>
            <a:ext cx="889522" cy="423327"/>
          </a:xfrm>
          <a:prstGeom prst="roundRect">
            <a:avLst>
              <a:gd name="adj" fmla="val 9487"/>
            </a:avLst>
          </a:prstGeom>
          <a:noFill/>
          <a:ln w="9525">
            <a:solidFill>
              <a:srgbClr val="DA00A1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fr-FR" sz="1000" b="1" dirty="0" smtClean="0">
                <a:ea typeface="Verdana" panose="020B0604030504040204" pitchFamily="34" charset="0"/>
              </a:rPr>
              <a:t>Réponse motrice</a:t>
            </a:r>
            <a:endParaRPr lang="fr-FR" sz="1000" b="1" dirty="0">
              <a:ea typeface="Verdana" panose="020B0604030504040204" pitchFamily="34" charset="0"/>
            </a:endParaRPr>
          </a:p>
        </p:txBody>
      </p:sp>
      <p:sp>
        <p:nvSpPr>
          <p:cNvPr id="18" name="ZoneTexte 17"/>
          <p:cNvSpPr txBox="1"/>
          <p:nvPr/>
        </p:nvSpPr>
        <p:spPr>
          <a:xfrm>
            <a:off x="3567572" y="4243366"/>
            <a:ext cx="1286705" cy="423327"/>
          </a:xfrm>
          <a:prstGeom prst="roundRect">
            <a:avLst>
              <a:gd name="adj" fmla="val 9487"/>
            </a:avLst>
          </a:prstGeom>
          <a:noFill/>
          <a:ln w="9525">
            <a:solidFill>
              <a:srgbClr val="FFC000"/>
            </a:solidFill>
          </a:ln>
        </p:spPr>
        <p:txBody>
          <a:bodyPr wrap="square" lIns="36000" rIns="36000" rtlCol="0" anchor="ctr">
            <a:spAutoFit/>
          </a:bodyPr>
          <a:lstStyle/>
          <a:p>
            <a:pPr algn="ctr"/>
            <a:r>
              <a:rPr lang="fr-FR" sz="1000" b="1" dirty="0">
                <a:ea typeface="Verdana" panose="020B0604030504040204" pitchFamily="34" charset="0"/>
              </a:rPr>
              <a:t>Propagation et codage du message nerveux</a:t>
            </a:r>
            <a:endParaRPr lang="fr-FR" sz="1000" b="1" dirty="0">
              <a:ea typeface="Verdana" panose="020B0604030504040204" pitchFamily="34" charset="0"/>
            </a:endParaRPr>
          </a:p>
        </p:txBody>
      </p:sp>
      <p:cxnSp>
        <p:nvCxnSpPr>
          <p:cNvPr id="19" name="Connecteur droit 18"/>
          <p:cNvCxnSpPr>
            <a:stCxn id="18" idx="0"/>
          </p:cNvCxnSpPr>
          <p:nvPr/>
        </p:nvCxnSpPr>
        <p:spPr>
          <a:xfrm flipV="1">
            <a:off x="4210925" y="2964234"/>
            <a:ext cx="358487" cy="1279132"/>
          </a:xfrm>
          <a:prstGeom prst="line">
            <a:avLst/>
          </a:prstGeom>
          <a:ln w="12700">
            <a:solidFill>
              <a:srgbClr val="FFC000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ZoneTexte 19"/>
          <p:cNvSpPr txBox="1"/>
          <p:nvPr/>
        </p:nvSpPr>
        <p:spPr>
          <a:xfrm>
            <a:off x="6869950" y="571585"/>
            <a:ext cx="1666578" cy="260509"/>
          </a:xfrm>
          <a:prstGeom prst="roundRect">
            <a:avLst>
              <a:gd name="adj" fmla="val 9487"/>
            </a:avLst>
          </a:prstGeom>
          <a:noFill/>
          <a:ln w="9525">
            <a:solidFill>
              <a:srgbClr val="FF0000"/>
            </a:solidFill>
          </a:ln>
        </p:spPr>
        <p:txBody>
          <a:bodyPr wrap="square" rtlCol="0" anchor="ctr">
            <a:spAutoFit/>
          </a:bodyPr>
          <a:lstStyle/>
          <a:p>
            <a:r>
              <a:rPr lang="fr-FR" sz="1000" dirty="0" smtClean="0">
                <a:ea typeface="Verdana" panose="020B0604030504040204" pitchFamily="34" charset="0"/>
              </a:rPr>
              <a:t>Indépendant de la volonté</a:t>
            </a:r>
            <a:endParaRPr lang="fr-FR" sz="1000" dirty="0">
              <a:ea typeface="Verdana" panose="020B0604030504040204" pitchFamily="34" charset="0"/>
            </a:endParaRPr>
          </a:p>
        </p:txBody>
      </p:sp>
      <p:sp>
        <p:nvSpPr>
          <p:cNvPr id="21" name="ZoneTexte 20"/>
          <p:cNvSpPr txBox="1"/>
          <p:nvPr/>
        </p:nvSpPr>
        <p:spPr>
          <a:xfrm>
            <a:off x="6869950" y="1060610"/>
            <a:ext cx="2713765" cy="260509"/>
          </a:xfrm>
          <a:prstGeom prst="roundRect">
            <a:avLst>
              <a:gd name="adj" fmla="val 9487"/>
            </a:avLst>
          </a:prstGeom>
          <a:noFill/>
          <a:ln w="9525">
            <a:solidFill>
              <a:srgbClr val="FF0000"/>
            </a:solidFill>
          </a:ln>
        </p:spPr>
        <p:txBody>
          <a:bodyPr wrap="square" lIns="90000" rIns="18000" rtlCol="0" anchor="ctr">
            <a:spAutoFit/>
          </a:bodyPr>
          <a:lstStyle/>
          <a:p>
            <a:r>
              <a:rPr lang="fr-FR" sz="1000" dirty="0" smtClean="0">
                <a:ea typeface="Verdana" panose="020B0604030504040204" pitchFamily="34" charset="0"/>
              </a:rPr>
              <a:t>Stéréotypée : stimulus </a:t>
            </a:r>
            <a:r>
              <a:rPr lang="fr-FR" sz="1000" dirty="0" smtClean="0">
                <a:ea typeface="Verdana" panose="020B0604030504040204" pitchFamily="34" charset="0"/>
                <a:sym typeface="Wingdings" panose="05000000000000000000" pitchFamily="2" charset="2"/>
              </a:rPr>
              <a:t> </a:t>
            </a:r>
            <a:r>
              <a:rPr lang="fr-FR" sz="1000" dirty="0" smtClean="0">
                <a:ea typeface="Verdana" panose="020B0604030504040204" pitchFamily="34" charset="0"/>
              </a:rPr>
              <a:t> contraction musculaire</a:t>
            </a:r>
            <a:endParaRPr lang="fr-FR" sz="1000" dirty="0">
              <a:ea typeface="Verdana" panose="020B0604030504040204" pitchFamily="34" charset="0"/>
            </a:endParaRPr>
          </a:p>
        </p:txBody>
      </p:sp>
      <p:sp>
        <p:nvSpPr>
          <p:cNvPr id="22" name="ZoneTexte 21"/>
          <p:cNvSpPr txBox="1"/>
          <p:nvPr/>
        </p:nvSpPr>
        <p:spPr>
          <a:xfrm>
            <a:off x="6869950" y="1543416"/>
            <a:ext cx="2888694" cy="260509"/>
          </a:xfrm>
          <a:prstGeom prst="roundRect">
            <a:avLst>
              <a:gd name="adj" fmla="val 9487"/>
            </a:avLst>
          </a:prstGeom>
          <a:noFill/>
          <a:ln w="9525">
            <a:solidFill>
              <a:srgbClr val="FF0000"/>
            </a:solidFill>
          </a:ln>
        </p:spPr>
        <p:txBody>
          <a:bodyPr wrap="square" rIns="18000" rtlCol="0" anchor="ctr">
            <a:spAutoFit/>
          </a:bodyPr>
          <a:lstStyle/>
          <a:p>
            <a:r>
              <a:rPr lang="fr-FR" sz="1000" dirty="0" smtClean="0">
                <a:ea typeface="Verdana" panose="020B0604030504040204" pitchFamily="34" charset="0"/>
              </a:rPr>
              <a:t>Indicatrice de l’intégrité du système neuromusculaire</a:t>
            </a:r>
            <a:endParaRPr lang="fr-FR" sz="1000" dirty="0" smtClean="0">
              <a:ea typeface="Verdana" panose="020B0604030504040204" pitchFamily="34" charset="0"/>
            </a:endParaRPr>
          </a:p>
        </p:txBody>
      </p:sp>
      <p:sp>
        <p:nvSpPr>
          <p:cNvPr id="24" name="ZoneTexte 23"/>
          <p:cNvSpPr txBox="1"/>
          <p:nvPr/>
        </p:nvSpPr>
        <p:spPr>
          <a:xfrm>
            <a:off x="7001772" y="2713590"/>
            <a:ext cx="2646218" cy="260509"/>
          </a:xfrm>
          <a:prstGeom prst="roundRect">
            <a:avLst>
              <a:gd name="adj" fmla="val 9487"/>
            </a:avLst>
          </a:prstGeom>
          <a:noFill/>
          <a:ln w="9525">
            <a:solidFill>
              <a:schemeClr val="accent2"/>
            </a:solidFill>
          </a:ln>
        </p:spPr>
        <p:txBody>
          <a:bodyPr wrap="square" rIns="36000" rtlCol="0" anchor="ctr">
            <a:spAutoFit/>
          </a:bodyPr>
          <a:lstStyle/>
          <a:p>
            <a:r>
              <a:rPr lang="fr-FR" sz="1000" dirty="0" smtClean="0">
                <a:ea typeface="Verdana" panose="020B0604030504040204" pitchFamily="34" charset="0"/>
              </a:rPr>
              <a:t>Fuseau neuromusculaire : récepteur au stimulus</a:t>
            </a:r>
            <a:endParaRPr lang="fr-FR" sz="1000" dirty="0" smtClean="0">
              <a:ea typeface="Verdana" panose="020B0604030504040204" pitchFamily="34" charset="0"/>
            </a:endParaRPr>
          </a:p>
        </p:txBody>
      </p:sp>
      <p:sp>
        <p:nvSpPr>
          <p:cNvPr id="25" name="ZoneTexte 24"/>
          <p:cNvSpPr txBox="1"/>
          <p:nvPr/>
        </p:nvSpPr>
        <p:spPr>
          <a:xfrm>
            <a:off x="7001773" y="3399134"/>
            <a:ext cx="1177936" cy="260509"/>
          </a:xfrm>
          <a:prstGeom prst="roundRect">
            <a:avLst>
              <a:gd name="adj" fmla="val 9487"/>
            </a:avLst>
          </a:prstGeom>
          <a:noFill/>
          <a:ln w="9525">
            <a:solidFill>
              <a:schemeClr val="accent2"/>
            </a:solidFill>
          </a:ln>
        </p:spPr>
        <p:txBody>
          <a:bodyPr wrap="square" rtlCol="0" anchor="ctr">
            <a:spAutoFit/>
          </a:bodyPr>
          <a:lstStyle/>
          <a:p>
            <a:r>
              <a:rPr lang="fr-FR" sz="1000" dirty="0" smtClean="0">
                <a:ea typeface="Verdana" panose="020B0604030504040204" pitchFamily="34" charset="0"/>
              </a:rPr>
              <a:t>Neurone sensoriel</a:t>
            </a:r>
            <a:endParaRPr lang="fr-FR" sz="1000" dirty="0">
              <a:ea typeface="Verdana" panose="020B0604030504040204" pitchFamily="34" charset="0"/>
            </a:endParaRPr>
          </a:p>
        </p:txBody>
      </p:sp>
      <p:sp>
        <p:nvSpPr>
          <p:cNvPr id="26" name="ZoneTexte 25"/>
          <p:cNvSpPr txBox="1"/>
          <p:nvPr/>
        </p:nvSpPr>
        <p:spPr>
          <a:xfrm>
            <a:off x="7001771" y="4088259"/>
            <a:ext cx="2782905" cy="260509"/>
          </a:xfrm>
          <a:prstGeom prst="roundRect">
            <a:avLst>
              <a:gd name="adj" fmla="val 9487"/>
            </a:avLst>
          </a:prstGeom>
          <a:noFill/>
          <a:ln w="9525">
            <a:solidFill>
              <a:schemeClr val="accent2"/>
            </a:solidFill>
          </a:ln>
        </p:spPr>
        <p:txBody>
          <a:bodyPr wrap="square" rtlCol="0" anchor="ctr">
            <a:spAutoFit/>
          </a:bodyPr>
          <a:lstStyle/>
          <a:p>
            <a:r>
              <a:rPr lang="fr-FR" sz="1000" dirty="0" smtClean="0">
                <a:ea typeface="Verdana" panose="020B0604030504040204" pitchFamily="34" charset="0"/>
              </a:rPr>
              <a:t>Synapse dans le centre nerveux (moelle épinière)</a:t>
            </a:r>
            <a:endParaRPr lang="fr-FR" sz="1000" dirty="0" smtClean="0">
              <a:ea typeface="Verdana" panose="020B0604030504040204" pitchFamily="34" charset="0"/>
            </a:endParaRPr>
          </a:p>
        </p:txBody>
      </p:sp>
      <p:sp>
        <p:nvSpPr>
          <p:cNvPr id="27" name="ZoneTexte 26"/>
          <p:cNvSpPr txBox="1"/>
          <p:nvPr/>
        </p:nvSpPr>
        <p:spPr>
          <a:xfrm>
            <a:off x="2052474" y="3349918"/>
            <a:ext cx="1122579" cy="260509"/>
          </a:xfrm>
          <a:prstGeom prst="roundRect">
            <a:avLst>
              <a:gd name="adj" fmla="val 9487"/>
            </a:avLst>
          </a:prstGeom>
          <a:noFill/>
          <a:ln w="9525">
            <a:solidFill>
              <a:srgbClr val="FFC000"/>
            </a:solidFill>
          </a:ln>
        </p:spPr>
        <p:txBody>
          <a:bodyPr wrap="square" lIns="18000" rIns="72000" rtlCol="0" anchor="ctr">
            <a:spAutoFit/>
          </a:bodyPr>
          <a:lstStyle/>
          <a:p>
            <a:pPr algn="r"/>
            <a:r>
              <a:rPr lang="fr-FR" sz="1000" dirty="0" smtClean="0">
                <a:ea typeface="Verdana" panose="020B0604030504040204" pitchFamily="34" charset="0"/>
              </a:rPr>
              <a:t>Potentiels d’action</a:t>
            </a:r>
            <a:endParaRPr lang="fr-FR" sz="1000" dirty="0">
              <a:ea typeface="Verdana" panose="020B0604030504040204" pitchFamily="34" charset="0"/>
            </a:endParaRPr>
          </a:p>
        </p:txBody>
      </p:sp>
      <p:sp>
        <p:nvSpPr>
          <p:cNvPr id="28" name="ZoneTexte 27"/>
          <p:cNvSpPr txBox="1"/>
          <p:nvPr/>
        </p:nvSpPr>
        <p:spPr>
          <a:xfrm>
            <a:off x="1750325" y="5314653"/>
            <a:ext cx="1424728" cy="260509"/>
          </a:xfrm>
          <a:prstGeom prst="roundRect">
            <a:avLst>
              <a:gd name="adj" fmla="val 9487"/>
            </a:avLst>
          </a:prstGeom>
          <a:noFill/>
          <a:ln w="9525">
            <a:solidFill>
              <a:srgbClr val="FFC000"/>
            </a:solidFill>
          </a:ln>
        </p:spPr>
        <p:txBody>
          <a:bodyPr wrap="square" lIns="18000" rtlCol="0" anchor="ctr">
            <a:spAutoFit/>
          </a:bodyPr>
          <a:lstStyle/>
          <a:p>
            <a:pPr algn="r"/>
            <a:r>
              <a:rPr lang="fr-FR" sz="1000" dirty="0" smtClean="0">
                <a:ea typeface="Verdana" panose="020B0604030504040204" pitchFamily="34" charset="0"/>
              </a:rPr>
              <a:t>Transmission synaptique</a:t>
            </a:r>
            <a:endParaRPr lang="fr-FR" sz="1000" dirty="0" smtClean="0">
              <a:ea typeface="Verdana" panose="020B0604030504040204" pitchFamily="34" charset="0"/>
            </a:endParaRPr>
          </a:p>
        </p:txBody>
      </p:sp>
      <p:sp>
        <p:nvSpPr>
          <p:cNvPr id="29" name="ZoneTexte 28"/>
          <p:cNvSpPr txBox="1"/>
          <p:nvPr/>
        </p:nvSpPr>
        <p:spPr>
          <a:xfrm>
            <a:off x="1495184" y="575681"/>
            <a:ext cx="1728821" cy="260509"/>
          </a:xfrm>
          <a:prstGeom prst="roundRect">
            <a:avLst>
              <a:gd name="adj" fmla="val 9487"/>
            </a:avLst>
          </a:prstGeom>
          <a:noFill/>
          <a:ln w="9525">
            <a:solidFill>
              <a:srgbClr val="DA00A1"/>
            </a:solidFill>
          </a:ln>
        </p:spPr>
        <p:txBody>
          <a:bodyPr wrap="square" rtlCol="0" anchor="ctr">
            <a:spAutoFit/>
          </a:bodyPr>
          <a:lstStyle/>
          <a:p>
            <a:pPr algn="r"/>
            <a:r>
              <a:rPr lang="fr-FR" sz="1000" dirty="0" smtClean="0">
                <a:ea typeface="Verdana" panose="020B0604030504040204" pitchFamily="34" charset="0"/>
              </a:rPr>
              <a:t>Potentiel d’action musculaire</a:t>
            </a:r>
            <a:endParaRPr lang="fr-FR" sz="1000" dirty="0">
              <a:ea typeface="Verdana" panose="020B0604030504040204" pitchFamily="34" charset="0"/>
            </a:endParaRPr>
          </a:p>
        </p:txBody>
      </p:sp>
      <p:sp>
        <p:nvSpPr>
          <p:cNvPr id="30" name="ZoneTexte 29"/>
          <p:cNvSpPr txBox="1"/>
          <p:nvPr/>
        </p:nvSpPr>
        <p:spPr>
          <a:xfrm>
            <a:off x="1865842" y="1040772"/>
            <a:ext cx="1357145" cy="260509"/>
          </a:xfrm>
          <a:prstGeom prst="roundRect">
            <a:avLst>
              <a:gd name="adj" fmla="val 9487"/>
            </a:avLst>
          </a:prstGeom>
          <a:noFill/>
          <a:ln w="9525">
            <a:solidFill>
              <a:srgbClr val="DA00A1"/>
            </a:solidFill>
          </a:ln>
        </p:spPr>
        <p:txBody>
          <a:bodyPr wrap="square" rtlCol="0" anchor="ctr">
            <a:spAutoFit/>
          </a:bodyPr>
          <a:lstStyle/>
          <a:p>
            <a:pPr algn="r"/>
            <a:r>
              <a:rPr lang="fr-FR" sz="1000" dirty="0" smtClean="0">
                <a:ea typeface="Verdana" panose="020B0604030504040204" pitchFamily="34" charset="0"/>
              </a:rPr>
              <a:t>Libération de calcium</a:t>
            </a:r>
            <a:endParaRPr lang="fr-FR" sz="1000" dirty="0" smtClean="0">
              <a:ea typeface="Verdana" panose="020B0604030504040204" pitchFamily="34" charset="0"/>
            </a:endParaRPr>
          </a:p>
        </p:txBody>
      </p:sp>
      <p:cxnSp>
        <p:nvCxnSpPr>
          <p:cNvPr id="31" name="Connecteur droit 30"/>
          <p:cNvCxnSpPr>
            <a:stCxn id="15" idx="3"/>
            <a:endCxn id="24" idx="1"/>
          </p:cNvCxnSpPr>
          <p:nvPr/>
        </p:nvCxnSpPr>
        <p:spPr>
          <a:xfrm flipV="1">
            <a:off x="6523372" y="2843845"/>
            <a:ext cx="478400" cy="1372135"/>
          </a:xfrm>
          <a:prstGeom prst="line">
            <a:avLst/>
          </a:prstGeom>
          <a:ln w="12700">
            <a:solidFill>
              <a:schemeClr val="accent2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Connecteur droit 31"/>
          <p:cNvCxnSpPr>
            <a:stCxn id="15" idx="3"/>
            <a:endCxn id="25" idx="1"/>
          </p:cNvCxnSpPr>
          <p:nvPr/>
        </p:nvCxnSpPr>
        <p:spPr>
          <a:xfrm flipV="1">
            <a:off x="6523372" y="3529389"/>
            <a:ext cx="478401" cy="686591"/>
          </a:xfrm>
          <a:prstGeom prst="line">
            <a:avLst/>
          </a:prstGeom>
          <a:ln w="12700">
            <a:solidFill>
              <a:schemeClr val="accent2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Connecteur droit 32"/>
          <p:cNvCxnSpPr>
            <a:stCxn id="15" idx="3"/>
            <a:endCxn id="26" idx="1"/>
          </p:cNvCxnSpPr>
          <p:nvPr/>
        </p:nvCxnSpPr>
        <p:spPr>
          <a:xfrm>
            <a:off x="6523372" y="4215980"/>
            <a:ext cx="478399" cy="2534"/>
          </a:xfrm>
          <a:prstGeom prst="line">
            <a:avLst/>
          </a:prstGeom>
          <a:ln w="12700">
            <a:solidFill>
              <a:schemeClr val="accent2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Connecteur droit 33"/>
          <p:cNvCxnSpPr>
            <a:stCxn id="12" idx="3"/>
            <a:endCxn id="20" idx="1"/>
          </p:cNvCxnSpPr>
          <p:nvPr/>
        </p:nvCxnSpPr>
        <p:spPr>
          <a:xfrm flipV="1">
            <a:off x="6391550" y="701840"/>
            <a:ext cx="478400" cy="489025"/>
          </a:xfrm>
          <a:prstGeom prst="line">
            <a:avLst/>
          </a:prstGeom>
          <a:ln w="12700">
            <a:solidFill>
              <a:srgbClr val="FF000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Connecteur droit 34"/>
          <p:cNvCxnSpPr>
            <a:stCxn id="12" idx="3"/>
            <a:endCxn id="21" idx="1"/>
          </p:cNvCxnSpPr>
          <p:nvPr/>
        </p:nvCxnSpPr>
        <p:spPr>
          <a:xfrm>
            <a:off x="6391550" y="1190865"/>
            <a:ext cx="478400" cy="0"/>
          </a:xfrm>
          <a:prstGeom prst="line">
            <a:avLst/>
          </a:prstGeom>
          <a:ln w="12700">
            <a:solidFill>
              <a:srgbClr val="FF000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Connecteur droit 35"/>
          <p:cNvCxnSpPr>
            <a:stCxn id="12" idx="3"/>
            <a:endCxn id="22" idx="1"/>
          </p:cNvCxnSpPr>
          <p:nvPr/>
        </p:nvCxnSpPr>
        <p:spPr>
          <a:xfrm>
            <a:off x="6391550" y="1190865"/>
            <a:ext cx="478400" cy="482806"/>
          </a:xfrm>
          <a:prstGeom prst="line">
            <a:avLst/>
          </a:prstGeom>
          <a:ln w="12700">
            <a:solidFill>
              <a:srgbClr val="FF000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Connecteur droit 37"/>
          <p:cNvCxnSpPr>
            <a:stCxn id="29" idx="3"/>
            <a:endCxn id="17" idx="1"/>
          </p:cNvCxnSpPr>
          <p:nvPr/>
        </p:nvCxnSpPr>
        <p:spPr>
          <a:xfrm>
            <a:off x="3224005" y="705936"/>
            <a:ext cx="455885" cy="469377"/>
          </a:xfrm>
          <a:prstGeom prst="line">
            <a:avLst/>
          </a:prstGeom>
          <a:ln w="12700">
            <a:solidFill>
              <a:srgbClr val="DA00A1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Connecteur droit 38"/>
          <p:cNvCxnSpPr>
            <a:stCxn id="30" idx="3"/>
            <a:endCxn id="17" idx="1"/>
          </p:cNvCxnSpPr>
          <p:nvPr/>
        </p:nvCxnSpPr>
        <p:spPr>
          <a:xfrm>
            <a:off x="3222987" y="1171027"/>
            <a:ext cx="456903" cy="4286"/>
          </a:xfrm>
          <a:prstGeom prst="line">
            <a:avLst/>
          </a:prstGeom>
          <a:ln w="12700">
            <a:solidFill>
              <a:srgbClr val="DA00A1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Connecteur droit 39"/>
          <p:cNvCxnSpPr>
            <a:stCxn id="28" idx="3"/>
            <a:endCxn id="18" idx="1"/>
          </p:cNvCxnSpPr>
          <p:nvPr/>
        </p:nvCxnSpPr>
        <p:spPr>
          <a:xfrm flipV="1">
            <a:off x="3175053" y="4455030"/>
            <a:ext cx="392519" cy="989878"/>
          </a:xfrm>
          <a:prstGeom prst="line">
            <a:avLst/>
          </a:prstGeom>
          <a:ln w="12700">
            <a:solidFill>
              <a:srgbClr val="FFC000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Connecteur droit 40"/>
          <p:cNvCxnSpPr>
            <a:stCxn id="27" idx="3"/>
            <a:endCxn id="18" idx="1"/>
          </p:cNvCxnSpPr>
          <p:nvPr/>
        </p:nvCxnSpPr>
        <p:spPr>
          <a:xfrm>
            <a:off x="3175053" y="3480173"/>
            <a:ext cx="392519" cy="974857"/>
          </a:xfrm>
          <a:prstGeom prst="line">
            <a:avLst/>
          </a:prstGeom>
          <a:ln w="12700">
            <a:solidFill>
              <a:srgbClr val="FFC000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ZoneTexte 42"/>
          <p:cNvSpPr txBox="1"/>
          <p:nvPr/>
        </p:nvSpPr>
        <p:spPr>
          <a:xfrm>
            <a:off x="934468" y="1506265"/>
            <a:ext cx="2289536" cy="260509"/>
          </a:xfrm>
          <a:prstGeom prst="roundRect">
            <a:avLst>
              <a:gd name="adj" fmla="val 9487"/>
            </a:avLst>
          </a:prstGeom>
          <a:noFill/>
          <a:ln w="9525">
            <a:solidFill>
              <a:srgbClr val="DA00A1"/>
            </a:solidFill>
          </a:ln>
        </p:spPr>
        <p:txBody>
          <a:bodyPr wrap="square" rtlCol="0" anchor="ctr">
            <a:spAutoFit/>
          </a:bodyPr>
          <a:lstStyle/>
          <a:p>
            <a:pPr algn="r"/>
            <a:r>
              <a:rPr lang="fr-FR" sz="1000" dirty="0" smtClean="0">
                <a:ea typeface="Verdana" panose="020B0604030504040204" pitchFamily="34" charset="0"/>
              </a:rPr>
              <a:t>Raccourcissement de la fibre musculaire</a:t>
            </a:r>
            <a:endParaRPr lang="fr-FR" sz="1000" dirty="0" smtClean="0">
              <a:ea typeface="Verdana" panose="020B0604030504040204" pitchFamily="34" charset="0"/>
            </a:endParaRPr>
          </a:p>
        </p:txBody>
      </p:sp>
      <p:sp>
        <p:nvSpPr>
          <p:cNvPr id="44" name="ZoneTexte 43"/>
          <p:cNvSpPr txBox="1"/>
          <p:nvPr/>
        </p:nvSpPr>
        <p:spPr>
          <a:xfrm>
            <a:off x="7001770" y="4666278"/>
            <a:ext cx="935177" cy="260509"/>
          </a:xfrm>
          <a:prstGeom prst="roundRect">
            <a:avLst>
              <a:gd name="adj" fmla="val 9487"/>
            </a:avLst>
          </a:prstGeom>
          <a:noFill/>
          <a:ln w="9525">
            <a:solidFill>
              <a:schemeClr val="accent2"/>
            </a:solidFill>
          </a:ln>
        </p:spPr>
        <p:txBody>
          <a:bodyPr wrap="square" rtlCol="0" anchor="ctr">
            <a:spAutoFit/>
          </a:bodyPr>
          <a:lstStyle/>
          <a:p>
            <a:r>
              <a:rPr lang="fr-FR" sz="1000" dirty="0" smtClean="0">
                <a:ea typeface="Verdana" panose="020B0604030504040204" pitchFamily="34" charset="0"/>
              </a:rPr>
              <a:t>Motoneurone</a:t>
            </a:r>
            <a:endParaRPr lang="fr-FR" sz="1000" dirty="0" smtClean="0">
              <a:ea typeface="Verdana" panose="020B0604030504040204" pitchFamily="34" charset="0"/>
            </a:endParaRPr>
          </a:p>
        </p:txBody>
      </p:sp>
      <p:sp>
        <p:nvSpPr>
          <p:cNvPr id="45" name="ZoneTexte 44"/>
          <p:cNvSpPr txBox="1"/>
          <p:nvPr/>
        </p:nvSpPr>
        <p:spPr>
          <a:xfrm>
            <a:off x="7001771" y="5240657"/>
            <a:ext cx="2351282" cy="260509"/>
          </a:xfrm>
          <a:prstGeom prst="roundRect">
            <a:avLst>
              <a:gd name="adj" fmla="val 9487"/>
            </a:avLst>
          </a:prstGeom>
          <a:noFill/>
          <a:ln w="9525">
            <a:solidFill>
              <a:schemeClr val="accent2"/>
            </a:solidFill>
          </a:ln>
        </p:spPr>
        <p:txBody>
          <a:bodyPr wrap="square" rIns="36000" rtlCol="0" anchor="ctr">
            <a:spAutoFit/>
          </a:bodyPr>
          <a:lstStyle/>
          <a:p>
            <a:r>
              <a:rPr lang="fr-FR" sz="1000" dirty="0" smtClean="0">
                <a:ea typeface="Verdana" panose="020B0604030504040204" pitchFamily="34" charset="0"/>
              </a:rPr>
              <a:t>Jonction neuromusculaire/plaque motrice</a:t>
            </a:r>
            <a:endParaRPr lang="fr-FR" sz="1000" dirty="0" smtClean="0">
              <a:ea typeface="Verdana" panose="020B0604030504040204" pitchFamily="34" charset="0"/>
            </a:endParaRPr>
          </a:p>
        </p:txBody>
      </p:sp>
      <p:sp>
        <p:nvSpPr>
          <p:cNvPr id="46" name="ZoneTexte 45"/>
          <p:cNvSpPr txBox="1"/>
          <p:nvPr/>
        </p:nvSpPr>
        <p:spPr>
          <a:xfrm>
            <a:off x="7001770" y="5768455"/>
            <a:ext cx="2569768" cy="260509"/>
          </a:xfrm>
          <a:prstGeom prst="roundRect">
            <a:avLst>
              <a:gd name="adj" fmla="val 9487"/>
            </a:avLst>
          </a:prstGeom>
          <a:noFill/>
          <a:ln w="9525">
            <a:solidFill>
              <a:schemeClr val="accent2"/>
            </a:solidFill>
          </a:ln>
        </p:spPr>
        <p:txBody>
          <a:bodyPr wrap="square" rIns="36000" rtlCol="0" anchor="ctr">
            <a:spAutoFit/>
          </a:bodyPr>
          <a:lstStyle/>
          <a:p>
            <a:r>
              <a:rPr lang="fr-FR" sz="1000" dirty="0" smtClean="0">
                <a:ea typeface="Verdana" panose="020B0604030504040204" pitchFamily="34" charset="0"/>
              </a:rPr>
              <a:t>Fibre musculaire : réponse motrice au stimulus</a:t>
            </a:r>
            <a:endParaRPr lang="fr-FR" sz="1000" dirty="0" smtClean="0">
              <a:ea typeface="Verdana" panose="020B0604030504040204" pitchFamily="34" charset="0"/>
            </a:endParaRPr>
          </a:p>
        </p:txBody>
      </p:sp>
      <p:cxnSp>
        <p:nvCxnSpPr>
          <p:cNvPr id="69" name="Connecteur droit 68"/>
          <p:cNvCxnSpPr>
            <a:stCxn id="43" idx="3"/>
            <a:endCxn id="17" idx="1"/>
          </p:cNvCxnSpPr>
          <p:nvPr/>
        </p:nvCxnSpPr>
        <p:spPr>
          <a:xfrm flipV="1">
            <a:off x="3224004" y="1175313"/>
            <a:ext cx="455886" cy="461207"/>
          </a:xfrm>
          <a:prstGeom prst="line">
            <a:avLst/>
          </a:prstGeom>
          <a:ln w="12700">
            <a:solidFill>
              <a:srgbClr val="DA00A1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Connecteur droit 72"/>
          <p:cNvCxnSpPr>
            <a:stCxn id="221" idx="3"/>
            <a:endCxn id="30" idx="1"/>
          </p:cNvCxnSpPr>
          <p:nvPr/>
        </p:nvCxnSpPr>
        <p:spPr>
          <a:xfrm flipV="1">
            <a:off x="1578030" y="1171027"/>
            <a:ext cx="287812" cy="122363"/>
          </a:xfrm>
          <a:prstGeom prst="line">
            <a:avLst/>
          </a:prstGeom>
          <a:ln w="12700">
            <a:solidFill>
              <a:srgbClr val="DA00A1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Connecteur droit 75"/>
          <p:cNvCxnSpPr>
            <a:stCxn id="220" idx="3"/>
            <a:endCxn id="30" idx="1"/>
          </p:cNvCxnSpPr>
          <p:nvPr/>
        </p:nvCxnSpPr>
        <p:spPr>
          <a:xfrm>
            <a:off x="1577828" y="1027570"/>
            <a:ext cx="288014" cy="143457"/>
          </a:xfrm>
          <a:prstGeom prst="line">
            <a:avLst/>
          </a:prstGeom>
          <a:ln w="12700">
            <a:solidFill>
              <a:srgbClr val="DA00A1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8" name="ZoneTexte 107"/>
          <p:cNvSpPr txBox="1"/>
          <p:nvPr/>
        </p:nvSpPr>
        <p:spPr>
          <a:xfrm>
            <a:off x="107607" y="2711196"/>
            <a:ext cx="1549988" cy="423327"/>
          </a:xfrm>
          <a:prstGeom prst="roundRect">
            <a:avLst>
              <a:gd name="adj" fmla="val 9487"/>
            </a:avLst>
          </a:prstGeom>
          <a:noFill/>
          <a:ln w="9525">
            <a:solidFill>
              <a:srgbClr val="FFC000"/>
            </a:solidFill>
          </a:ln>
        </p:spPr>
        <p:txBody>
          <a:bodyPr wrap="square" lIns="18000" rIns="72000" rtlCol="0" anchor="ctr">
            <a:spAutoFit/>
          </a:bodyPr>
          <a:lstStyle/>
          <a:p>
            <a:pPr algn="r"/>
            <a:r>
              <a:rPr lang="fr-FR" sz="1000" dirty="0" smtClean="0">
                <a:ea typeface="Verdana" panose="020B0604030504040204" pitchFamily="34" charset="0"/>
              </a:rPr>
              <a:t>Dépolarisation transitoire de la membrane plasmique</a:t>
            </a:r>
            <a:endParaRPr lang="fr-FR" sz="1000" dirty="0">
              <a:ea typeface="Verdana" panose="020B0604030504040204" pitchFamily="34" charset="0"/>
            </a:endParaRPr>
          </a:p>
        </p:txBody>
      </p:sp>
      <p:sp>
        <p:nvSpPr>
          <p:cNvPr id="109" name="ZoneTexte 108"/>
          <p:cNvSpPr txBox="1"/>
          <p:nvPr/>
        </p:nvSpPr>
        <p:spPr>
          <a:xfrm>
            <a:off x="293990" y="3268508"/>
            <a:ext cx="1343072" cy="423327"/>
          </a:xfrm>
          <a:prstGeom prst="roundRect">
            <a:avLst>
              <a:gd name="adj" fmla="val 9487"/>
            </a:avLst>
          </a:prstGeom>
          <a:noFill/>
          <a:ln w="9525">
            <a:solidFill>
              <a:srgbClr val="FFC000"/>
            </a:solidFill>
          </a:ln>
        </p:spPr>
        <p:txBody>
          <a:bodyPr wrap="square" lIns="18000" rIns="72000" rtlCol="0" anchor="ctr">
            <a:spAutoFit/>
          </a:bodyPr>
          <a:lstStyle/>
          <a:p>
            <a:pPr algn="r"/>
            <a:r>
              <a:rPr lang="fr-FR" sz="1000" dirty="0" smtClean="0">
                <a:ea typeface="Verdana" panose="020B0604030504040204" pitchFamily="34" charset="0"/>
              </a:rPr>
              <a:t>Propagation en surface </a:t>
            </a:r>
            <a:br>
              <a:rPr lang="fr-FR" sz="1000" dirty="0" smtClean="0">
                <a:ea typeface="Verdana" panose="020B0604030504040204" pitchFamily="34" charset="0"/>
              </a:rPr>
            </a:br>
            <a:r>
              <a:rPr lang="fr-FR" sz="1000" dirty="0" smtClean="0">
                <a:ea typeface="Verdana" panose="020B0604030504040204" pitchFamily="34" charset="0"/>
              </a:rPr>
              <a:t>des cellules</a:t>
            </a:r>
            <a:endParaRPr lang="fr-FR" sz="1000" dirty="0">
              <a:ea typeface="Verdana" panose="020B0604030504040204" pitchFamily="34" charset="0"/>
            </a:endParaRPr>
          </a:p>
        </p:txBody>
      </p:sp>
      <p:sp>
        <p:nvSpPr>
          <p:cNvPr id="110" name="ZoneTexte 109"/>
          <p:cNvSpPr txBox="1"/>
          <p:nvPr/>
        </p:nvSpPr>
        <p:spPr>
          <a:xfrm>
            <a:off x="409756" y="3827269"/>
            <a:ext cx="1227305" cy="260509"/>
          </a:xfrm>
          <a:prstGeom prst="roundRect">
            <a:avLst>
              <a:gd name="adj" fmla="val 9487"/>
            </a:avLst>
          </a:prstGeom>
          <a:noFill/>
          <a:ln w="9525">
            <a:solidFill>
              <a:srgbClr val="FFC000"/>
            </a:solidFill>
          </a:ln>
        </p:spPr>
        <p:txBody>
          <a:bodyPr wrap="square" lIns="18000" rIns="72000" rtlCol="0" anchor="ctr">
            <a:spAutoFit/>
          </a:bodyPr>
          <a:lstStyle/>
          <a:p>
            <a:pPr algn="r"/>
            <a:r>
              <a:rPr lang="fr-FR" sz="1000" dirty="0" smtClean="0">
                <a:ea typeface="Verdana" panose="020B0604030504040204" pitchFamily="34" charset="0"/>
              </a:rPr>
              <a:t>Codage en fréquence</a:t>
            </a:r>
            <a:endParaRPr lang="fr-FR" sz="1000" dirty="0">
              <a:ea typeface="Verdana" panose="020B0604030504040204" pitchFamily="34" charset="0"/>
            </a:endParaRPr>
          </a:p>
        </p:txBody>
      </p:sp>
      <p:cxnSp>
        <p:nvCxnSpPr>
          <p:cNvPr id="120" name="Connecteur droit 119"/>
          <p:cNvCxnSpPr>
            <a:stCxn id="108" idx="3"/>
            <a:endCxn id="27" idx="1"/>
          </p:cNvCxnSpPr>
          <p:nvPr/>
        </p:nvCxnSpPr>
        <p:spPr>
          <a:xfrm>
            <a:off x="1657595" y="2922860"/>
            <a:ext cx="394879" cy="557313"/>
          </a:xfrm>
          <a:prstGeom prst="line">
            <a:avLst/>
          </a:prstGeom>
          <a:ln w="12700">
            <a:solidFill>
              <a:srgbClr val="FFC000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3" name="Connecteur droit 122"/>
          <p:cNvCxnSpPr>
            <a:stCxn id="109" idx="3"/>
            <a:endCxn id="27" idx="1"/>
          </p:cNvCxnSpPr>
          <p:nvPr/>
        </p:nvCxnSpPr>
        <p:spPr>
          <a:xfrm>
            <a:off x="1637062" y="3480172"/>
            <a:ext cx="415412" cy="1"/>
          </a:xfrm>
          <a:prstGeom prst="line">
            <a:avLst/>
          </a:prstGeom>
          <a:ln w="12700">
            <a:solidFill>
              <a:srgbClr val="FFC000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6" name="Connecteur droit 125"/>
          <p:cNvCxnSpPr>
            <a:stCxn id="110" idx="3"/>
            <a:endCxn id="27" idx="1"/>
          </p:cNvCxnSpPr>
          <p:nvPr/>
        </p:nvCxnSpPr>
        <p:spPr>
          <a:xfrm flipV="1">
            <a:off x="1637061" y="3480173"/>
            <a:ext cx="415413" cy="477351"/>
          </a:xfrm>
          <a:prstGeom prst="line">
            <a:avLst/>
          </a:prstGeom>
          <a:ln w="12700">
            <a:solidFill>
              <a:srgbClr val="FFC000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3" name="ZoneTexte 132"/>
          <p:cNvSpPr txBox="1"/>
          <p:nvPr/>
        </p:nvSpPr>
        <p:spPr>
          <a:xfrm>
            <a:off x="183273" y="4749938"/>
            <a:ext cx="1159477" cy="423327"/>
          </a:xfrm>
          <a:prstGeom prst="roundRect">
            <a:avLst>
              <a:gd name="adj" fmla="val 9487"/>
            </a:avLst>
          </a:prstGeom>
          <a:noFill/>
          <a:ln w="9525">
            <a:solidFill>
              <a:srgbClr val="FFC000"/>
            </a:solidFill>
          </a:ln>
        </p:spPr>
        <p:txBody>
          <a:bodyPr wrap="square" lIns="18000" rIns="72000" rtlCol="0" anchor="ctr">
            <a:spAutoFit/>
          </a:bodyPr>
          <a:lstStyle/>
          <a:p>
            <a:pPr algn="r"/>
            <a:r>
              <a:rPr lang="fr-FR" sz="1000" dirty="0" smtClean="0">
                <a:ea typeface="Verdana" panose="020B0604030504040204" pitchFamily="34" charset="0"/>
              </a:rPr>
              <a:t>Vésicules de neurotransmetteur</a:t>
            </a:r>
            <a:endParaRPr lang="fr-FR" sz="1000" dirty="0">
              <a:ea typeface="Verdana" panose="020B0604030504040204" pitchFamily="34" charset="0"/>
            </a:endParaRPr>
          </a:p>
        </p:txBody>
      </p:sp>
      <p:sp>
        <p:nvSpPr>
          <p:cNvPr id="134" name="ZoneTexte 133"/>
          <p:cNvSpPr txBox="1"/>
          <p:nvPr/>
        </p:nvSpPr>
        <p:spPr>
          <a:xfrm>
            <a:off x="495373" y="5314653"/>
            <a:ext cx="839539" cy="260509"/>
          </a:xfrm>
          <a:prstGeom prst="roundRect">
            <a:avLst>
              <a:gd name="adj" fmla="val 9487"/>
            </a:avLst>
          </a:prstGeom>
          <a:noFill/>
          <a:ln w="9525">
            <a:solidFill>
              <a:srgbClr val="FFC000"/>
            </a:solidFill>
          </a:ln>
        </p:spPr>
        <p:txBody>
          <a:bodyPr wrap="square" lIns="18000" rIns="72000" rtlCol="0" anchor="ctr">
            <a:spAutoFit/>
          </a:bodyPr>
          <a:lstStyle/>
          <a:p>
            <a:pPr algn="r"/>
            <a:r>
              <a:rPr lang="fr-FR" sz="1000" dirty="0" smtClean="0">
                <a:ea typeface="Verdana" panose="020B0604030504040204" pitchFamily="34" charset="0"/>
              </a:rPr>
              <a:t>Acétylcholine</a:t>
            </a:r>
            <a:endParaRPr lang="fr-FR" sz="1000" dirty="0">
              <a:ea typeface="Verdana" panose="020B0604030504040204" pitchFamily="34" charset="0"/>
            </a:endParaRPr>
          </a:p>
        </p:txBody>
      </p:sp>
      <p:sp>
        <p:nvSpPr>
          <p:cNvPr id="135" name="ZoneTexte 134"/>
          <p:cNvSpPr txBox="1"/>
          <p:nvPr/>
        </p:nvSpPr>
        <p:spPr>
          <a:xfrm>
            <a:off x="137566" y="5710596"/>
            <a:ext cx="1197346" cy="423327"/>
          </a:xfrm>
          <a:prstGeom prst="roundRect">
            <a:avLst>
              <a:gd name="adj" fmla="val 9487"/>
            </a:avLst>
          </a:prstGeom>
          <a:noFill/>
          <a:ln w="9525">
            <a:solidFill>
              <a:srgbClr val="FFC000"/>
            </a:solidFill>
          </a:ln>
        </p:spPr>
        <p:txBody>
          <a:bodyPr wrap="square" lIns="18000" rIns="72000" rtlCol="0" anchor="ctr">
            <a:spAutoFit/>
          </a:bodyPr>
          <a:lstStyle/>
          <a:p>
            <a:pPr algn="r"/>
            <a:r>
              <a:rPr lang="fr-FR" sz="1000" dirty="0" smtClean="0">
                <a:ea typeface="Verdana" panose="020B0604030504040204" pitchFamily="34" charset="0"/>
              </a:rPr>
              <a:t>Codage biochimique en concentration</a:t>
            </a:r>
            <a:endParaRPr lang="fr-FR" sz="1000" dirty="0">
              <a:ea typeface="Verdana" panose="020B0604030504040204" pitchFamily="34" charset="0"/>
            </a:endParaRPr>
          </a:p>
        </p:txBody>
      </p:sp>
      <p:cxnSp>
        <p:nvCxnSpPr>
          <p:cNvPr id="136" name="Connecteur droit 135"/>
          <p:cNvCxnSpPr>
            <a:stCxn id="133" idx="3"/>
            <a:endCxn id="28" idx="1"/>
          </p:cNvCxnSpPr>
          <p:nvPr/>
        </p:nvCxnSpPr>
        <p:spPr>
          <a:xfrm>
            <a:off x="1342750" y="4961602"/>
            <a:ext cx="407575" cy="483306"/>
          </a:xfrm>
          <a:prstGeom prst="line">
            <a:avLst/>
          </a:prstGeom>
          <a:ln w="12700">
            <a:solidFill>
              <a:srgbClr val="FFC000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7" name="Connecteur droit 136"/>
          <p:cNvCxnSpPr>
            <a:stCxn id="134" idx="3"/>
            <a:endCxn id="28" idx="1"/>
          </p:cNvCxnSpPr>
          <p:nvPr/>
        </p:nvCxnSpPr>
        <p:spPr>
          <a:xfrm>
            <a:off x="1334912" y="5444908"/>
            <a:ext cx="415413" cy="0"/>
          </a:xfrm>
          <a:prstGeom prst="line">
            <a:avLst/>
          </a:prstGeom>
          <a:ln w="12700">
            <a:solidFill>
              <a:srgbClr val="FFC000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8" name="Connecteur droit 137"/>
          <p:cNvCxnSpPr>
            <a:stCxn id="135" idx="3"/>
            <a:endCxn id="28" idx="1"/>
          </p:cNvCxnSpPr>
          <p:nvPr/>
        </p:nvCxnSpPr>
        <p:spPr>
          <a:xfrm flipV="1">
            <a:off x="1334912" y="5444908"/>
            <a:ext cx="415413" cy="477352"/>
          </a:xfrm>
          <a:prstGeom prst="line">
            <a:avLst/>
          </a:prstGeom>
          <a:ln w="12700">
            <a:solidFill>
              <a:srgbClr val="FFC000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8" name="ZoneTexte 147"/>
          <p:cNvSpPr txBox="1"/>
          <p:nvPr/>
        </p:nvSpPr>
        <p:spPr>
          <a:xfrm>
            <a:off x="8493013" y="3108277"/>
            <a:ext cx="989880" cy="260509"/>
          </a:xfrm>
          <a:prstGeom prst="roundRect">
            <a:avLst>
              <a:gd name="adj" fmla="val 9487"/>
            </a:avLst>
          </a:prstGeom>
          <a:noFill/>
          <a:ln w="9525">
            <a:noFill/>
          </a:ln>
        </p:spPr>
        <p:txBody>
          <a:bodyPr wrap="square" lIns="36000" rtlCol="0" anchor="ctr">
            <a:spAutoFit/>
          </a:bodyPr>
          <a:lstStyle/>
          <a:p>
            <a:r>
              <a:rPr lang="fr-FR" sz="1000" dirty="0" smtClean="0">
                <a:ea typeface="Verdana" panose="020B0604030504040204" pitchFamily="34" charset="0"/>
              </a:rPr>
              <a:t>Dendrite</a:t>
            </a:r>
            <a:endParaRPr lang="fr-FR" sz="1000" dirty="0" smtClean="0">
              <a:ea typeface="Verdana" panose="020B0604030504040204" pitchFamily="34" charset="0"/>
            </a:endParaRPr>
          </a:p>
        </p:txBody>
      </p:sp>
      <p:sp>
        <p:nvSpPr>
          <p:cNvPr id="149" name="ZoneTexte 148"/>
          <p:cNvSpPr txBox="1"/>
          <p:nvPr/>
        </p:nvSpPr>
        <p:spPr>
          <a:xfrm>
            <a:off x="8493013" y="3398734"/>
            <a:ext cx="989880" cy="260509"/>
          </a:xfrm>
          <a:prstGeom prst="roundRect">
            <a:avLst>
              <a:gd name="adj" fmla="val 9487"/>
            </a:avLst>
          </a:prstGeom>
          <a:noFill/>
          <a:ln w="9525">
            <a:noFill/>
          </a:ln>
        </p:spPr>
        <p:txBody>
          <a:bodyPr wrap="square" lIns="36000" rtlCol="0" anchor="ctr">
            <a:spAutoFit/>
          </a:bodyPr>
          <a:lstStyle/>
          <a:p>
            <a:r>
              <a:rPr lang="fr-FR" sz="1000" dirty="0" smtClean="0">
                <a:ea typeface="Verdana" panose="020B0604030504040204" pitchFamily="34" charset="0"/>
              </a:rPr>
              <a:t>Corps cellulaire</a:t>
            </a:r>
            <a:endParaRPr lang="fr-FR" sz="1000" dirty="0">
              <a:ea typeface="Verdana" panose="020B0604030504040204" pitchFamily="34" charset="0"/>
            </a:endParaRPr>
          </a:p>
        </p:txBody>
      </p:sp>
      <p:sp>
        <p:nvSpPr>
          <p:cNvPr id="150" name="ZoneTexte 149"/>
          <p:cNvSpPr txBox="1"/>
          <p:nvPr/>
        </p:nvSpPr>
        <p:spPr>
          <a:xfrm>
            <a:off x="8493013" y="3692858"/>
            <a:ext cx="989880" cy="260509"/>
          </a:xfrm>
          <a:prstGeom prst="roundRect">
            <a:avLst>
              <a:gd name="adj" fmla="val 9487"/>
            </a:avLst>
          </a:prstGeom>
          <a:noFill/>
          <a:ln w="9525">
            <a:noFill/>
          </a:ln>
        </p:spPr>
        <p:txBody>
          <a:bodyPr wrap="square" lIns="36000" rtlCol="0" anchor="ctr">
            <a:spAutoFit/>
          </a:bodyPr>
          <a:lstStyle/>
          <a:p>
            <a:r>
              <a:rPr lang="fr-FR" sz="1000" dirty="0">
                <a:ea typeface="Verdana" panose="020B0604030504040204" pitchFamily="34" charset="0"/>
              </a:rPr>
              <a:t>Axone</a:t>
            </a:r>
            <a:endParaRPr lang="fr-FR" sz="1000" dirty="0" smtClean="0">
              <a:ea typeface="Verdana" panose="020B0604030504040204" pitchFamily="34" charset="0"/>
            </a:endParaRPr>
          </a:p>
        </p:txBody>
      </p:sp>
      <p:cxnSp>
        <p:nvCxnSpPr>
          <p:cNvPr id="151" name="Connecteur droit 150"/>
          <p:cNvCxnSpPr>
            <a:stCxn id="25" idx="3"/>
            <a:endCxn id="148" idx="1"/>
          </p:cNvCxnSpPr>
          <p:nvPr/>
        </p:nvCxnSpPr>
        <p:spPr>
          <a:xfrm flipV="1">
            <a:off x="8179709" y="3238532"/>
            <a:ext cx="313304" cy="290857"/>
          </a:xfrm>
          <a:prstGeom prst="line">
            <a:avLst/>
          </a:prstGeom>
          <a:ln w="12700">
            <a:solidFill>
              <a:schemeClr val="accent2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2" name="Connecteur droit 151"/>
          <p:cNvCxnSpPr>
            <a:stCxn id="25" idx="3"/>
            <a:endCxn id="149" idx="1"/>
          </p:cNvCxnSpPr>
          <p:nvPr/>
        </p:nvCxnSpPr>
        <p:spPr>
          <a:xfrm flipV="1">
            <a:off x="8179709" y="3528989"/>
            <a:ext cx="313304" cy="400"/>
          </a:xfrm>
          <a:prstGeom prst="line">
            <a:avLst/>
          </a:prstGeom>
          <a:ln w="12700">
            <a:solidFill>
              <a:schemeClr val="accent2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3" name="Connecteur droit 152"/>
          <p:cNvCxnSpPr>
            <a:stCxn id="25" idx="3"/>
            <a:endCxn id="150" idx="1"/>
          </p:cNvCxnSpPr>
          <p:nvPr/>
        </p:nvCxnSpPr>
        <p:spPr>
          <a:xfrm>
            <a:off x="8179709" y="3529389"/>
            <a:ext cx="313304" cy="293724"/>
          </a:xfrm>
          <a:prstGeom prst="line">
            <a:avLst/>
          </a:prstGeom>
          <a:ln w="12700">
            <a:solidFill>
              <a:schemeClr val="accent2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9" name="ZoneTexte 158"/>
          <p:cNvSpPr txBox="1"/>
          <p:nvPr/>
        </p:nvSpPr>
        <p:spPr>
          <a:xfrm>
            <a:off x="8493014" y="4556213"/>
            <a:ext cx="989880" cy="260509"/>
          </a:xfrm>
          <a:prstGeom prst="roundRect">
            <a:avLst>
              <a:gd name="adj" fmla="val 9487"/>
            </a:avLst>
          </a:prstGeom>
          <a:noFill/>
          <a:ln w="9525">
            <a:noFill/>
          </a:ln>
        </p:spPr>
        <p:txBody>
          <a:bodyPr wrap="square" lIns="36000" rtlCol="0" anchor="ctr">
            <a:spAutoFit/>
          </a:bodyPr>
          <a:lstStyle/>
          <a:p>
            <a:r>
              <a:rPr lang="fr-FR" sz="1000" dirty="0" smtClean="0">
                <a:ea typeface="Verdana" panose="020B0604030504040204" pitchFamily="34" charset="0"/>
              </a:rPr>
              <a:t>Corps cellulaire</a:t>
            </a:r>
            <a:endParaRPr lang="fr-FR" sz="1000" dirty="0">
              <a:ea typeface="Verdana" panose="020B0604030504040204" pitchFamily="34" charset="0"/>
            </a:endParaRPr>
          </a:p>
        </p:txBody>
      </p:sp>
      <p:sp>
        <p:nvSpPr>
          <p:cNvPr id="160" name="ZoneTexte 159"/>
          <p:cNvSpPr txBox="1"/>
          <p:nvPr/>
        </p:nvSpPr>
        <p:spPr>
          <a:xfrm>
            <a:off x="8493013" y="4825719"/>
            <a:ext cx="989880" cy="260509"/>
          </a:xfrm>
          <a:prstGeom prst="roundRect">
            <a:avLst>
              <a:gd name="adj" fmla="val 9487"/>
            </a:avLst>
          </a:prstGeom>
          <a:noFill/>
          <a:ln w="9525">
            <a:noFill/>
          </a:ln>
        </p:spPr>
        <p:txBody>
          <a:bodyPr wrap="square" lIns="36000" rtlCol="0" anchor="ctr">
            <a:spAutoFit/>
          </a:bodyPr>
          <a:lstStyle/>
          <a:p>
            <a:r>
              <a:rPr lang="fr-FR" sz="1000" dirty="0">
                <a:ea typeface="Verdana" panose="020B0604030504040204" pitchFamily="34" charset="0"/>
              </a:rPr>
              <a:t>Axone</a:t>
            </a:r>
            <a:endParaRPr lang="fr-FR" sz="1000" dirty="0" smtClean="0">
              <a:ea typeface="Verdana" panose="020B0604030504040204" pitchFamily="34" charset="0"/>
            </a:endParaRPr>
          </a:p>
        </p:txBody>
      </p:sp>
      <p:cxnSp>
        <p:nvCxnSpPr>
          <p:cNvPr id="170" name="Connecteur droit 169"/>
          <p:cNvCxnSpPr>
            <a:stCxn id="44" idx="3"/>
            <a:endCxn id="160" idx="1"/>
          </p:cNvCxnSpPr>
          <p:nvPr/>
        </p:nvCxnSpPr>
        <p:spPr>
          <a:xfrm>
            <a:off x="7936947" y="4796533"/>
            <a:ext cx="556066" cy="159441"/>
          </a:xfrm>
          <a:prstGeom prst="line">
            <a:avLst/>
          </a:prstGeom>
          <a:ln w="12700">
            <a:solidFill>
              <a:schemeClr val="accent2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3" name="Connecteur droit 172"/>
          <p:cNvCxnSpPr>
            <a:stCxn id="44" idx="3"/>
            <a:endCxn id="159" idx="1"/>
          </p:cNvCxnSpPr>
          <p:nvPr/>
        </p:nvCxnSpPr>
        <p:spPr>
          <a:xfrm flipV="1">
            <a:off x="7936947" y="4686468"/>
            <a:ext cx="556067" cy="110065"/>
          </a:xfrm>
          <a:prstGeom prst="line">
            <a:avLst/>
          </a:prstGeom>
          <a:ln w="12700">
            <a:solidFill>
              <a:schemeClr val="accent2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8" name="Connecteur droit 177"/>
          <p:cNvCxnSpPr>
            <a:stCxn id="15" idx="3"/>
            <a:endCxn id="44" idx="1"/>
          </p:cNvCxnSpPr>
          <p:nvPr/>
        </p:nvCxnSpPr>
        <p:spPr>
          <a:xfrm>
            <a:off x="6523372" y="4215980"/>
            <a:ext cx="478398" cy="580553"/>
          </a:xfrm>
          <a:prstGeom prst="line">
            <a:avLst/>
          </a:prstGeom>
          <a:ln w="12700">
            <a:solidFill>
              <a:schemeClr val="accent2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1" name="Connecteur droit 180"/>
          <p:cNvCxnSpPr>
            <a:stCxn id="15" idx="3"/>
            <a:endCxn id="45" idx="1"/>
          </p:cNvCxnSpPr>
          <p:nvPr/>
        </p:nvCxnSpPr>
        <p:spPr>
          <a:xfrm>
            <a:off x="6523372" y="4215980"/>
            <a:ext cx="478399" cy="1154932"/>
          </a:xfrm>
          <a:prstGeom prst="line">
            <a:avLst/>
          </a:prstGeom>
          <a:ln w="12700">
            <a:solidFill>
              <a:schemeClr val="accent2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4" name="Connecteur droit 183"/>
          <p:cNvCxnSpPr>
            <a:stCxn id="15" idx="3"/>
            <a:endCxn id="46" idx="1"/>
          </p:cNvCxnSpPr>
          <p:nvPr/>
        </p:nvCxnSpPr>
        <p:spPr>
          <a:xfrm>
            <a:off x="6523372" y="4215980"/>
            <a:ext cx="478398" cy="1682730"/>
          </a:xfrm>
          <a:prstGeom prst="line">
            <a:avLst/>
          </a:prstGeom>
          <a:ln w="12700">
            <a:solidFill>
              <a:schemeClr val="accent2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0" name="ZoneTexte 219"/>
          <p:cNvSpPr txBox="1"/>
          <p:nvPr/>
        </p:nvSpPr>
        <p:spPr>
          <a:xfrm>
            <a:off x="113728" y="897315"/>
            <a:ext cx="1464100" cy="260509"/>
          </a:xfrm>
          <a:prstGeom prst="roundRect">
            <a:avLst>
              <a:gd name="adj" fmla="val 9487"/>
            </a:avLst>
          </a:prstGeom>
          <a:noFill/>
          <a:ln w="9525">
            <a:noFill/>
          </a:ln>
        </p:spPr>
        <p:txBody>
          <a:bodyPr wrap="square" lIns="36000" rIns="36000" rtlCol="0" anchor="ctr">
            <a:spAutoFit/>
          </a:bodyPr>
          <a:lstStyle/>
          <a:p>
            <a:pPr algn="r"/>
            <a:r>
              <a:rPr lang="fr-FR" sz="1000" dirty="0" smtClean="0">
                <a:ea typeface="Verdana" panose="020B0604030504040204" pitchFamily="34" charset="0"/>
              </a:rPr>
              <a:t>Réticulum sarcoplasmique</a:t>
            </a:r>
            <a:endParaRPr lang="fr-FR" sz="1000" dirty="0" smtClean="0">
              <a:ea typeface="Verdana" panose="020B0604030504040204" pitchFamily="34" charset="0"/>
            </a:endParaRPr>
          </a:p>
        </p:txBody>
      </p:sp>
      <p:sp>
        <p:nvSpPr>
          <p:cNvPr id="221" name="ZoneTexte 220"/>
          <p:cNvSpPr txBox="1"/>
          <p:nvPr/>
        </p:nvSpPr>
        <p:spPr>
          <a:xfrm>
            <a:off x="480247" y="1163135"/>
            <a:ext cx="1097783" cy="260509"/>
          </a:xfrm>
          <a:prstGeom prst="roundRect">
            <a:avLst>
              <a:gd name="adj" fmla="val 9487"/>
            </a:avLst>
          </a:prstGeom>
          <a:noFill/>
          <a:ln w="9525">
            <a:noFill/>
          </a:ln>
        </p:spPr>
        <p:txBody>
          <a:bodyPr wrap="square" rIns="36000" rtlCol="0" anchor="ctr">
            <a:spAutoFit/>
          </a:bodyPr>
          <a:lstStyle/>
          <a:p>
            <a:pPr algn="r"/>
            <a:r>
              <a:rPr lang="fr-FR" sz="1000" dirty="0" smtClean="0">
                <a:ea typeface="Verdana" panose="020B0604030504040204" pitchFamily="34" charset="0"/>
              </a:rPr>
              <a:t>Canaux calciques</a:t>
            </a:r>
            <a:endParaRPr lang="fr-FR" sz="1000" dirty="0" smtClean="0"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9498167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92</TotalTime>
  <Words>118</Words>
  <Application>Microsoft Office PowerPoint</Application>
  <PresentationFormat>Format A4 (210 x 297 mm)</PresentationFormat>
  <Paragraphs>33</Paragraphs>
  <Slides>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7" baseType="lpstr">
      <vt:lpstr>Arial</vt:lpstr>
      <vt:lpstr>Calibri</vt:lpstr>
      <vt:lpstr>Calibri Light</vt:lpstr>
      <vt:lpstr>Verdana</vt:lpstr>
      <vt:lpstr>Wingdings</vt:lpstr>
      <vt:lpstr>Thème Office</vt:lpstr>
      <vt:lpstr>Présentation PowerPoint</vt:lpstr>
    </vt:vector>
  </TitlesOfParts>
  <Company>EDITIS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Bukowski.Sylvia</dc:creator>
  <cp:lastModifiedBy>Bukowski.Sylvia</cp:lastModifiedBy>
  <cp:revision>29</cp:revision>
  <dcterms:created xsi:type="dcterms:W3CDTF">2020-07-22T16:32:13Z</dcterms:created>
  <dcterms:modified xsi:type="dcterms:W3CDTF">2020-07-26T08:49:21Z</dcterms:modified>
</cp:coreProperties>
</file>