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347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239" autoAdjust="0"/>
    <p:restoredTop sz="94660"/>
  </p:normalViewPr>
  <p:slideViewPr>
    <p:cSldViewPr snapToGrid="0">
      <p:cViewPr>
        <p:scale>
          <a:sx n="118" d="100"/>
          <a:sy n="118" d="100"/>
        </p:scale>
        <p:origin x="1836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94C75F-8694-4058-A9CE-56F24A4F9855}" type="datetimeFigureOut">
              <a:rPr lang="fr-FR" smtClean="0"/>
              <a:t>27/07/2020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92EB36-5527-4185-9AD1-4359E67287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8911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27/07/2020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5619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27/07/2020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6652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27/07/2020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8580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27/07/2020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42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27/07/2020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830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27/07/2020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8386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27/07/2020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8258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27/07/2020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8060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27/07/2020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0975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27/07/2020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3896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27/07/2020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596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E93FD-A4C1-437C-B8DA-7DF043084EF9}" type="datetimeFigureOut">
              <a:rPr lang="fr-FR" smtClean="0"/>
              <a:t>27/07/2020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3321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ZoneTexte 39"/>
          <p:cNvSpPr txBox="1"/>
          <p:nvPr/>
        </p:nvSpPr>
        <p:spPr>
          <a:xfrm>
            <a:off x="3597288" y="2543713"/>
            <a:ext cx="3693275" cy="260509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0070C0"/>
            </a:solidFill>
          </a:ln>
        </p:spPr>
        <p:txBody>
          <a:bodyPr wrap="square" lIns="36000" rIns="36000" rtlCol="0" anchor="ctr">
            <a:spAutoFit/>
          </a:bodyPr>
          <a:lstStyle/>
          <a:p>
            <a:pPr algn="ctr"/>
            <a:endParaRPr lang="fr-FR" sz="1000" dirty="0">
              <a:ea typeface="Verdana" panose="020B0604030504040204" pitchFamily="34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1889731" y="2177841"/>
            <a:ext cx="1657826" cy="700117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0070C0"/>
            </a:solidFill>
          </a:ln>
        </p:spPr>
        <p:txBody>
          <a:bodyPr wrap="square" lIns="36000" rIns="36000" bIns="0" rtlCol="0" anchor="ctr">
            <a:spAutoFit/>
          </a:bodyPr>
          <a:lstStyle/>
          <a:p>
            <a:pPr algn="ctr"/>
            <a:r>
              <a:rPr lang="fr-FR" sz="1000" dirty="0" smtClean="0">
                <a:solidFill>
                  <a:srgbClr val="0070C0"/>
                </a:solidFill>
                <a:ea typeface="Verdana" panose="020B0604030504040204" pitchFamily="34" charset="0"/>
              </a:rPr>
              <a:t>CERVEAU</a:t>
            </a:r>
          </a:p>
          <a:p>
            <a:pPr algn="ctr"/>
            <a:endParaRPr lang="fr-FR" sz="1000" dirty="0">
              <a:ea typeface="Verdana" panose="020B0604030504040204" pitchFamily="34" charset="0"/>
            </a:endParaRPr>
          </a:p>
          <a:p>
            <a:pPr algn="ctr"/>
            <a:endParaRPr lang="fr-FR" sz="1000" dirty="0" smtClean="0">
              <a:ea typeface="Verdana" panose="020B0604030504040204" pitchFamily="34" charset="0"/>
            </a:endParaRPr>
          </a:p>
          <a:p>
            <a:pPr algn="ctr"/>
            <a:endParaRPr lang="fr-FR" sz="1000" dirty="0">
              <a:ea typeface="Verdana" panose="020B0604030504040204" pitchFamily="34" charset="0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1" y="6530009"/>
            <a:ext cx="9906000" cy="327990"/>
          </a:xfrm>
        </p:spPr>
        <p:txBody>
          <a:bodyPr lIns="90000" rIns="270000" bIns="108000"/>
          <a:lstStyle/>
          <a:p>
            <a:pPr algn="r"/>
            <a:r>
              <a:rPr lang="fr-FR" dirty="0"/>
              <a:t>Thème 3/Chapitre 15 • Cerveau, </a:t>
            </a:r>
            <a:r>
              <a:rPr lang="fr-FR" dirty="0" smtClean="0"/>
              <a:t>mouvement volontaire </a:t>
            </a:r>
            <a:r>
              <a:rPr lang="fr-FR" dirty="0"/>
              <a:t>et </a:t>
            </a:r>
            <a:r>
              <a:rPr lang="fr-FR" dirty="0" smtClean="0"/>
              <a:t>action de </a:t>
            </a:r>
            <a:r>
              <a:rPr lang="fr-FR" dirty="0"/>
              <a:t>substances exogènes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8640033" y="2479054"/>
            <a:ext cx="1108266" cy="423327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0070C0"/>
            </a:solidFill>
          </a:ln>
        </p:spPr>
        <p:txBody>
          <a:bodyPr wrap="square" lIns="36000" rIns="36000" rtlCol="0" anchor="ctr">
            <a:spAutoFit/>
          </a:bodyPr>
          <a:lstStyle/>
          <a:p>
            <a:pPr algn="ctr"/>
            <a:r>
              <a:rPr lang="fr-FR" sz="1000" b="1" dirty="0" smtClean="0">
                <a:solidFill>
                  <a:srgbClr val="0070C0"/>
                </a:solidFill>
                <a:ea typeface="Verdana" panose="020B0604030504040204" pitchFamily="34" charset="0"/>
              </a:rPr>
              <a:t>MOUVEMENT VOLONTAIRE</a:t>
            </a:r>
            <a:endParaRPr lang="fr-FR" sz="1000" b="1" dirty="0">
              <a:solidFill>
                <a:srgbClr val="0070C0"/>
              </a:solidFill>
              <a:ea typeface="Verdana" panose="020B0604030504040204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987438" y="2543713"/>
            <a:ext cx="1494846" cy="260509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FF0000"/>
            </a:solidFill>
          </a:ln>
        </p:spPr>
        <p:txBody>
          <a:bodyPr wrap="square" lIns="36000" rIns="36000" rtlCol="0" anchor="ctr">
            <a:spAutoFit/>
          </a:bodyPr>
          <a:lstStyle/>
          <a:p>
            <a:pPr algn="ctr"/>
            <a:r>
              <a:rPr lang="fr-FR" sz="1000" dirty="0">
                <a:solidFill>
                  <a:srgbClr val="FF0000"/>
                </a:solidFill>
                <a:ea typeface="Verdana" panose="020B0604030504040204" pitchFamily="34" charset="0"/>
              </a:rPr>
              <a:t>a</a:t>
            </a:r>
            <a:r>
              <a:rPr lang="fr-FR" sz="1000" dirty="0" smtClean="0">
                <a:solidFill>
                  <a:srgbClr val="FF0000"/>
                </a:solidFill>
                <a:ea typeface="Verdana" panose="020B0604030504040204" pitchFamily="34" charset="0"/>
              </a:rPr>
              <a:t>ires </a:t>
            </a:r>
            <a:r>
              <a:rPr lang="fr-FR" sz="1000" dirty="0">
                <a:solidFill>
                  <a:srgbClr val="FF0000"/>
                </a:solidFill>
                <a:ea typeface="Verdana" panose="020B0604030504040204" pitchFamily="34" charset="0"/>
              </a:rPr>
              <a:t>motrices </a:t>
            </a:r>
            <a:r>
              <a:rPr lang="fr-FR" sz="1000" dirty="0" smtClean="0">
                <a:solidFill>
                  <a:srgbClr val="FF0000"/>
                </a:solidFill>
                <a:ea typeface="Verdana" panose="020B0604030504040204" pitchFamily="34" charset="0"/>
              </a:rPr>
              <a:t>spécialisées</a:t>
            </a:r>
            <a:endParaRPr lang="fr-FR" sz="1000" dirty="0">
              <a:solidFill>
                <a:srgbClr val="FF0000"/>
              </a:solidFill>
              <a:ea typeface="Verdana" panose="020B0604030504040204" pitchFamily="34" charset="0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7482716" y="2479054"/>
            <a:ext cx="965164" cy="423327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0070C0"/>
            </a:solidFill>
          </a:ln>
        </p:spPr>
        <p:txBody>
          <a:bodyPr wrap="square" lIns="36000" rIns="36000" rtlCol="0" anchor="ctr">
            <a:spAutoFit/>
          </a:bodyPr>
          <a:lstStyle/>
          <a:p>
            <a:pPr algn="ctr"/>
            <a:r>
              <a:rPr lang="fr-FR" sz="1000" dirty="0" smtClean="0">
                <a:solidFill>
                  <a:srgbClr val="0070C0"/>
                </a:solidFill>
                <a:ea typeface="Verdana" panose="020B0604030504040204" pitchFamily="34" charset="0"/>
              </a:rPr>
              <a:t>FIBRE MUSCULAIRE</a:t>
            </a:r>
            <a:endParaRPr lang="fr-FR" sz="1000" dirty="0" smtClean="0">
              <a:solidFill>
                <a:srgbClr val="0070C0"/>
              </a:solidFill>
              <a:ea typeface="Verdana" panose="020B0604030504040204" pitchFamily="34" charset="0"/>
            </a:endParaRPr>
          </a:p>
        </p:txBody>
      </p:sp>
      <p:cxnSp>
        <p:nvCxnSpPr>
          <p:cNvPr id="58" name="Connecteur droit 57"/>
          <p:cNvCxnSpPr>
            <a:stCxn id="37" idx="2"/>
            <a:endCxn id="36" idx="0"/>
          </p:cNvCxnSpPr>
          <p:nvPr/>
        </p:nvCxnSpPr>
        <p:spPr>
          <a:xfrm>
            <a:off x="5725535" y="1054157"/>
            <a:ext cx="727012" cy="436262"/>
          </a:xfrm>
          <a:prstGeom prst="line">
            <a:avLst/>
          </a:prstGeom>
          <a:ln w="12700">
            <a:solidFill>
              <a:schemeClr val="accent6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cteur droit 76"/>
          <p:cNvCxnSpPr>
            <a:stCxn id="25" idx="2"/>
            <a:endCxn id="21" idx="0"/>
          </p:cNvCxnSpPr>
          <p:nvPr/>
        </p:nvCxnSpPr>
        <p:spPr>
          <a:xfrm>
            <a:off x="5453571" y="4198124"/>
            <a:ext cx="0" cy="423323"/>
          </a:xfrm>
          <a:prstGeom prst="line">
            <a:avLst/>
          </a:prstGeom>
          <a:ln w="12700"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ZoneTexte 20"/>
          <p:cNvSpPr txBox="1"/>
          <p:nvPr/>
        </p:nvSpPr>
        <p:spPr>
          <a:xfrm>
            <a:off x="4918991" y="4621447"/>
            <a:ext cx="1069160" cy="260509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0070C0"/>
            </a:solidFill>
          </a:ln>
        </p:spPr>
        <p:txBody>
          <a:bodyPr wrap="square" lIns="36000" rIns="36000" rtlCol="0" anchor="ctr">
            <a:spAutoFit/>
          </a:bodyPr>
          <a:lstStyle/>
          <a:p>
            <a:pPr algn="ctr"/>
            <a:r>
              <a:rPr lang="fr-FR" sz="1000" dirty="0" smtClean="0">
                <a:ea typeface="Verdana" panose="020B0604030504040204" pitchFamily="34" charset="0"/>
              </a:rPr>
              <a:t>Lésions</a:t>
            </a:r>
            <a:endParaRPr lang="fr-FR" sz="1000" dirty="0">
              <a:ea typeface="Verdana" panose="020B0604030504040204" pitchFamily="34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1871398" y="786854"/>
            <a:ext cx="783182" cy="260509"/>
          </a:xfrm>
          <a:prstGeom prst="roundRect">
            <a:avLst>
              <a:gd name="adj" fmla="val 9487"/>
            </a:avLst>
          </a:prstGeom>
          <a:noFill/>
          <a:ln w="9525">
            <a:solidFill>
              <a:schemeClr val="accent2"/>
            </a:solidFill>
          </a:ln>
        </p:spPr>
        <p:txBody>
          <a:bodyPr wrap="square" lIns="36000" rIns="36000" rtlCol="0" anchor="ctr">
            <a:spAutoFit/>
          </a:bodyPr>
          <a:lstStyle/>
          <a:p>
            <a:pPr algn="ctr"/>
            <a:r>
              <a:rPr lang="fr-FR" sz="1000" dirty="0" smtClean="0">
                <a:ea typeface="Verdana" panose="020B0604030504040204" pitchFamily="34" charset="0"/>
              </a:rPr>
              <a:t>Neurones</a:t>
            </a:r>
            <a:endParaRPr lang="fr-FR" sz="1000" dirty="0">
              <a:ea typeface="Verdana" panose="020B0604030504040204" pitchFamily="34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2779171" y="786854"/>
            <a:ext cx="980639" cy="260509"/>
          </a:xfrm>
          <a:prstGeom prst="roundRect">
            <a:avLst>
              <a:gd name="adj" fmla="val 9487"/>
            </a:avLst>
          </a:prstGeom>
          <a:noFill/>
          <a:ln w="9525">
            <a:solidFill>
              <a:schemeClr val="accent2"/>
            </a:solidFill>
          </a:ln>
        </p:spPr>
        <p:txBody>
          <a:bodyPr wrap="square" lIns="36000" rIns="36000" rtlCol="0" anchor="ctr">
            <a:spAutoFit/>
          </a:bodyPr>
          <a:lstStyle/>
          <a:p>
            <a:pPr algn="ctr"/>
            <a:r>
              <a:rPr lang="fr-FR" sz="1000" dirty="0" smtClean="0">
                <a:ea typeface="Verdana" panose="020B0604030504040204" pitchFamily="34" charset="0"/>
              </a:rPr>
              <a:t>Cellules gliales</a:t>
            </a:r>
            <a:endParaRPr lang="fr-FR" sz="1000" dirty="0">
              <a:ea typeface="Verdana" panose="020B0604030504040204" pitchFamily="34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2097989" y="1434954"/>
            <a:ext cx="1251215" cy="423327"/>
          </a:xfrm>
          <a:prstGeom prst="roundRect">
            <a:avLst>
              <a:gd name="adj" fmla="val 9487"/>
            </a:avLst>
          </a:prstGeom>
          <a:noFill/>
          <a:ln w="9525">
            <a:solidFill>
              <a:schemeClr val="accent2"/>
            </a:solidFill>
          </a:ln>
        </p:spPr>
        <p:txBody>
          <a:bodyPr wrap="square" lIns="36000" rIns="36000" rtlCol="0" anchor="ctr">
            <a:spAutoFit/>
          </a:bodyPr>
          <a:lstStyle/>
          <a:p>
            <a:pPr algn="ctr"/>
            <a:r>
              <a:rPr lang="fr-FR" sz="1000" dirty="0" smtClean="0">
                <a:ea typeface="Verdana" panose="020B0604030504040204" pitchFamily="34" charset="0"/>
              </a:rPr>
              <a:t>Tissu constitué de cellules spécialisées</a:t>
            </a:r>
            <a:endParaRPr lang="fr-FR" sz="1000" dirty="0">
              <a:ea typeface="Verdana" panose="020B0604030504040204" pitchFamily="34" charset="0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746788" y="3821845"/>
            <a:ext cx="931328" cy="423327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0070C0"/>
            </a:solidFill>
          </a:ln>
        </p:spPr>
        <p:txBody>
          <a:bodyPr wrap="square" lIns="36000" rIns="36000" rtlCol="0" anchor="ctr">
            <a:spAutoFit/>
          </a:bodyPr>
          <a:lstStyle/>
          <a:p>
            <a:pPr algn="ctr"/>
            <a:r>
              <a:rPr lang="fr-FR" sz="1000" dirty="0" smtClean="0">
                <a:ea typeface="Verdana" panose="020B0604030504040204" pitchFamily="34" charset="0"/>
              </a:rPr>
              <a:t>PLASTICITÉ CÉRÉBRALE</a:t>
            </a:r>
            <a:endParaRPr lang="fr-FR" sz="1000" dirty="0">
              <a:ea typeface="Verdana" panose="020B0604030504040204" pitchFamily="34" charset="0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3181035" y="3774797"/>
            <a:ext cx="931328" cy="423327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FF0000"/>
            </a:solidFill>
          </a:ln>
        </p:spPr>
        <p:txBody>
          <a:bodyPr wrap="square" lIns="36000" rIns="36000" rtlCol="0" anchor="ctr">
            <a:spAutoFit/>
          </a:bodyPr>
          <a:lstStyle/>
          <a:p>
            <a:pPr algn="ctr"/>
            <a:r>
              <a:rPr lang="fr-FR" sz="1000" dirty="0" smtClean="0">
                <a:ea typeface="Verdana" panose="020B0604030504040204" pitchFamily="34" charset="0"/>
              </a:rPr>
              <a:t>ORGANE FRAGILE</a:t>
            </a:r>
            <a:endParaRPr lang="fr-FR" sz="1000" dirty="0">
              <a:ea typeface="Verdana" panose="020B0604030504040204" pitchFamily="34" charset="0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4987907" y="3774797"/>
            <a:ext cx="931328" cy="423327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0070C0"/>
            </a:solidFill>
          </a:ln>
        </p:spPr>
        <p:txBody>
          <a:bodyPr wrap="square" lIns="36000" rIns="36000" rtlCol="0" anchor="ctr">
            <a:spAutoFit/>
          </a:bodyPr>
          <a:lstStyle/>
          <a:p>
            <a:pPr algn="ctr"/>
            <a:r>
              <a:rPr lang="fr-FR" sz="1000" dirty="0" smtClean="0">
                <a:ea typeface="Verdana" panose="020B0604030504040204" pitchFamily="34" charset="0"/>
              </a:rPr>
              <a:t>ORGANE FRAGILE</a:t>
            </a:r>
            <a:endParaRPr lang="fr-FR" sz="1000" dirty="0">
              <a:ea typeface="Verdana" panose="020B0604030504040204" pitchFamily="34" charset="0"/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115844" y="4621447"/>
            <a:ext cx="968937" cy="260509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0070C0"/>
            </a:solidFill>
          </a:ln>
        </p:spPr>
        <p:txBody>
          <a:bodyPr wrap="square" lIns="36000" rIns="36000" rtlCol="0" anchor="ctr">
            <a:spAutoFit/>
          </a:bodyPr>
          <a:lstStyle/>
          <a:p>
            <a:pPr algn="ctr"/>
            <a:r>
              <a:rPr lang="fr-FR" sz="1000" dirty="0" smtClean="0">
                <a:ea typeface="Verdana" panose="020B0604030504040204" pitchFamily="34" charset="0"/>
              </a:rPr>
              <a:t>Apprentissage</a:t>
            </a:r>
            <a:endParaRPr lang="fr-FR" sz="1000" dirty="0">
              <a:ea typeface="Verdana" panose="020B0604030504040204" pitchFamily="34" charset="0"/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1238164" y="4621447"/>
            <a:ext cx="1251215" cy="423327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0070C0"/>
            </a:solidFill>
          </a:ln>
        </p:spPr>
        <p:txBody>
          <a:bodyPr wrap="square" lIns="36000" rIns="36000" rtlCol="0" anchor="ctr">
            <a:spAutoFit/>
          </a:bodyPr>
          <a:lstStyle/>
          <a:p>
            <a:pPr algn="ctr"/>
            <a:r>
              <a:rPr lang="fr-FR" sz="1000" dirty="0" smtClean="0">
                <a:ea typeface="Verdana" panose="020B0604030504040204" pitchFamily="34" charset="0"/>
              </a:rPr>
              <a:t>Récupération après une lésion</a:t>
            </a:r>
            <a:endParaRPr lang="fr-FR" sz="1000" dirty="0">
              <a:ea typeface="Verdana" panose="020B0604030504040204" pitchFamily="34" charset="0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2960380" y="4626937"/>
            <a:ext cx="639454" cy="260509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FF0000"/>
            </a:solidFill>
          </a:ln>
        </p:spPr>
        <p:txBody>
          <a:bodyPr wrap="square" lIns="36000" rIns="36000" rtlCol="0" anchor="ctr">
            <a:spAutoFit/>
          </a:bodyPr>
          <a:lstStyle/>
          <a:p>
            <a:pPr algn="ctr"/>
            <a:r>
              <a:rPr lang="fr-FR" sz="1000" dirty="0" smtClean="0">
                <a:ea typeface="Verdana" panose="020B0604030504040204" pitchFamily="34" charset="0"/>
              </a:rPr>
              <a:t>AVC</a:t>
            </a:r>
            <a:endParaRPr lang="fr-FR" sz="1000" dirty="0">
              <a:ea typeface="Verdana" panose="020B0604030504040204" pitchFamily="34" charset="0"/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3747759" y="4626938"/>
            <a:ext cx="771207" cy="260509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FF0000"/>
            </a:solidFill>
          </a:ln>
        </p:spPr>
        <p:txBody>
          <a:bodyPr wrap="square" lIns="36000" rIns="36000" rtlCol="0" anchor="ctr">
            <a:spAutoFit/>
          </a:bodyPr>
          <a:lstStyle/>
          <a:p>
            <a:pPr algn="ctr"/>
            <a:r>
              <a:rPr lang="fr-FR" sz="1000" dirty="0" smtClean="0">
                <a:ea typeface="Verdana" panose="020B0604030504040204" pitchFamily="34" charset="0"/>
              </a:rPr>
              <a:t>Drogues</a:t>
            </a:r>
            <a:endParaRPr lang="fr-FR" sz="1000" dirty="0">
              <a:ea typeface="Verdana" panose="020B0604030504040204" pitchFamily="34" charset="0"/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2960380" y="5657137"/>
            <a:ext cx="3027771" cy="260509"/>
          </a:xfrm>
          <a:prstGeom prst="roundRect">
            <a:avLst>
              <a:gd name="adj" fmla="val 9487"/>
            </a:avLst>
          </a:prstGeom>
          <a:noFill/>
          <a:ln w="9525">
            <a:solidFill>
              <a:schemeClr val="accent6"/>
            </a:solidFill>
          </a:ln>
        </p:spPr>
        <p:txBody>
          <a:bodyPr wrap="square" lIns="36000" rIns="36000" rtlCol="0" anchor="ctr">
            <a:spAutoFit/>
          </a:bodyPr>
          <a:lstStyle/>
          <a:p>
            <a:pPr algn="ctr"/>
            <a:r>
              <a:rPr lang="fr-FR" sz="1000" dirty="0" smtClean="0">
                <a:ea typeface="Verdana" panose="020B0604030504040204" pitchFamily="34" charset="0"/>
              </a:rPr>
              <a:t>PRÉVENTION</a:t>
            </a:r>
            <a:endParaRPr lang="fr-FR" sz="1000" dirty="0">
              <a:ea typeface="Verdana" panose="020B0604030504040204" pitchFamily="34" charset="0"/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5826939" y="1490419"/>
            <a:ext cx="1251215" cy="423327"/>
          </a:xfrm>
          <a:prstGeom prst="roundRect">
            <a:avLst>
              <a:gd name="adj" fmla="val 9487"/>
            </a:avLst>
          </a:prstGeom>
          <a:noFill/>
          <a:ln w="9525">
            <a:solidFill>
              <a:schemeClr val="accent6"/>
            </a:solidFill>
          </a:ln>
        </p:spPr>
        <p:txBody>
          <a:bodyPr wrap="square" lIns="36000" rIns="36000" rtlCol="0" anchor="ctr">
            <a:spAutoFit/>
          </a:bodyPr>
          <a:lstStyle/>
          <a:p>
            <a:pPr algn="ctr"/>
            <a:r>
              <a:rPr lang="fr-FR" sz="1000" dirty="0" smtClean="0">
                <a:ea typeface="Verdana" panose="020B0604030504040204" pitchFamily="34" charset="0"/>
              </a:rPr>
              <a:t>Intégration des informations</a:t>
            </a:r>
            <a:endParaRPr lang="fr-FR" sz="1000" dirty="0">
              <a:ea typeface="Verdana" panose="020B0604030504040204" pitchFamily="34" charset="0"/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5059429" y="793648"/>
            <a:ext cx="1332211" cy="260509"/>
          </a:xfrm>
          <a:prstGeom prst="roundRect">
            <a:avLst>
              <a:gd name="adj" fmla="val 9487"/>
            </a:avLst>
          </a:prstGeom>
          <a:noFill/>
          <a:ln w="9525">
            <a:solidFill>
              <a:schemeClr val="accent6"/>
            </a:solidFill>
          </a:ln>
        </p:spPr>
        <p:txBody>
          <a:bodyPr wrap="square" lIns="36000" rIns="36000" rtlCol="0" anchor="ctr">
            <a:spAutoFit/>
          </a:bodyPr>
          <a:lstStyle/>
          <a:p>
            <a:pPr algn="ctr"/>
            <a:r>
              <a:rPr lang="fr-FR" sz="1000" dirty="0" smtClean="0">
                <a:ea typeface="Verdana" panose="020B0604030504040204" pitchFamily="34" charset="0"/>
              </a:rPr>
              <a:t>Sommation spatiale</a:t>
            </a:r>
            <a:endParaRPr lang="fr-FR" sz="1000" dirty="0">
              <a:ea typeface="Verdana" panose="020B0604030504040204" pitchFamily="34" charset="0"/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6469869" y="790094"/>
            <a:ext cx="1388933" cy="260509"/>
          </a:xfrm>
          <a:prstGeom prst="roundRect">
            <a:avLst>
              <a:gd name="adj" fmla="val 9487"/>
            </a:avLst>
          </a:prstGeom>
          <a:noFill/>
          <a:ln w="9525">
            <a:solidFill>
              <a:schemeClr val="accent6"/>
            </a:solidFill>
          </a:ln>
        </p:spPr>
        <p:txBody>
          <a:bodyPr wrap="square" lIns="36000" rIns="36000" rtlCol="0" anchor="ctr">
            <a:spAutoFit/>
          </a:bodyPr>
          <a:lstStyle/>
          <a:p>
            <a:pPr algn="ctr"/>
            <a:r>
              <a:rPr lang="fr-FR" sz="1000" dirty="0" smtClean="0">
                <a:ea typeface="Verdana" panose="020B0604030504040204" pitchFamily="34" charset="0"/>
              </a:rPr>
              <a:t>Sommation temporelle</a:t>
            </a:r>
            <a:endParaRPr lang="fr-FR" sz="1000" dirty="0">
              <a:ea typeface="Verdana" panose="020B0604030504040204" pitchFamily="34" charset="0"/>
            </a:endParaRPr>
          </a:p>
        </p:txBody>
      </p:sp>
      <p:sp>
        <p:nvSpPr>
          <p:cNvPr id="41" name="ZoneTexte 40"/>
          <p:cNvSpPr txBox="1"/>
          <p:nvPr/>
        </p:nvSpPr>
        <p:spPr>
          <a:xfrm>
            <a:off x="3695849" y="2805681"/>
            <a:ext cx="1251215" cy="260509"/>
          </a:xfrm>
          <a:prstGeom prst="roundRect">
            <a:avLst>
              <a:gd name="adj" fmla="val 9487"/>
            </a:avLst>
          </a:prstGeom>
          <a:noFill/>
          <a:ln w="9525">
            <a:noFill/>
          </a:ln>
        </p:spPr>
        <p:txBody>
          <a:bodyPr wrap="square" lIns="36000" rIns="36000" rtlCol="0" anchor="ctr">
            <a:spAutoFit/>
          </a:bodyPr>
          <a:lstStyle/>
          <a:p>
            <a:pPr algn="ctr"/>
            <a:r>
              <a:rPr lang="fr-FR" sz="1000" dirty="0" smtClean="0">
                <a:solidFill>
                  <a:schemeClr val="accent2"/>
                </a:solidFill>
                <a:ea typeface="Verdana" panose="020B0604030504040204" pitchFamily="34" charset="0"/>
              </a:rPr>
              <a:t>Neurone pyramidal</a:t>
            </a:r>
            <a:endParaRPr lang="fr-FR" sz="1000" dirty="0">
              <a:solidFill>
                <a:schemeClr val="accent2"/>
              </a:solidFill>
              <a:ea typeface="Verdana" panose="020B0604030504040204" pitchFamily="34" charset="0"/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5969919" y="2804222"/>
            <a:ext cx="1251215" cy="260509"/>
          </a:xfrm>
          <a:prstGeom prst="roundRect">
            <a:avLst>
              <a:gd name="adj" fmla="val 9487"/>
            </a:avLst>
          </a:prstGeom>
          <a:noFill/>
          <a:ln w="9525">
            <a:noFill/>
          </a:ln>
        </p:spPr>
        <p:txBody>
          <a:bodyPr wrap="square" lIns="36000" rIns="36000" rtlCol="0" anchor="ctr">
            <a:spAutoFit/>
          </a:bodyPr>
          <a:lstStyle/>
          <a:p>
            <a:pPr algn="ctr"/>
            <a:r>
              <a:rPr lang="fr-FR" sz="1000" dirty="0" smtClean="0">
                <a:solidFill>
                  <a:srgbClr val="FF0000"/>
                </a:solidFill>
                <a:ea typeface="Verdana" panose="020B0604030504040204" pitchFamily="34" charset="0"/>
              </a:rPr>
              <a:t>Motoneurone</a:t>
            </a:r>
            <a:endParaRPr lang="fr-FR" sz="1000" dirty="0">
              <a:solidFill>
                <a:srgbClr val="FF0000"/>
              </a:solidFill>
              <a:ea typeface="Verdana" panose="020B0604030504040204" pitchFamily="34" charset="0"/>
            </a:endParaRPr>
          </a:p>
        </p:txBody>
      </p:sp>
      <p:cxnSp>
        <p:nvCxnSpPr>
          <p:cNvPr id="46" name="Connecteur droit 45"/>
          <p:cNvCxnSpPr>
            <a:stCxn id="38" idx="2"/>
            <a:endCxn id="36" idx="0"/>
          </p:cNvCxnSpPr>
          <p:nvPr/>
        </p:nvCxnSpPr>
        <p:spPr>
          <a:xfrm flipH="1">
            <a:off x="6452547" y="1050603"/>
            <a:ext cx="711789" cy="439816"/>
          </a:xfrm>
          <a:prstGeom prst="line">
            <a:avLst/>
          </a:prstGeom>
          <a:ln w="12700">
            <a:solidFill>
              <a:schemeClr val="accent6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52"/>
          <p:cNvCxnSpPr>
            <a:stCxn id="13" idx="2"/>
            <a:endCxn id="15" idx="0"/>
          </p:cNvCxnSpPr>
          <p:nvPr/>
        </p:nvCxnSpPr>
        <p:spPr>
          <a:xfrm>
            <a:off x="2262989" y="1047363"/>
            <a:ext cx="460608" cy="387591"/>
          </a:xfrm>
          <a:prstGeom prst="line">
            <a:avLst/>
          </a:prstGeom>
          <a:ln w="12700">
            <a:solidFill>
              <a:schemeClr val="accent2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53"/>
          <p:cNvCxnSpPr>
            <a:stCxn id="14" idx="2"/>
            <a:endCxn id="15" idx="0"/>
          </p:cNvCxnSpPr>
          <p:nvPr/>
        </p:nvCxnSpPr>
        <p:spPr>
          <a:xfrm flipH="1">
            <a:off x="2723597" y="1047363"/>
            <a:ext cx="545894" cy="387591"/>
          </a:xfrm>
          <a:prstGeom prst="line">
            <a:avLst/>
          </a:prstGeom>
          <a:ln w="12700">
            <a:solidFill>
              <a:schemeClr val="accent2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58"/>
          <p:cNvCxnSpPr>
            <a:stCxn id="15" idx="2"/>
            <a:endCxn id="20" idx="0"/>
          </p:cNvCxnSpPr>
          <p:nvPr/>
        </p:nvCxnSpPr>
        <p:spPr>
          <a:xfrm flipH="1">
            <a:off x="2718644" y="1858281"/>
            <a:ext cx="4953" cy="319560"/>
          </a:xfrm>
          <a:prstGeom prst="line">
            <a:avLst/>
          </a:prstGeom>
          <a:ln w="12700">
            <a:solidFill>
              <a:schemeClr val="accent2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61"/>
          <p:cNvCxnSpPr>
            <a:stCxn id="23" idx="0"/>
            <a:endCxn id="20" idx="2"/>
          </p:cNvCxnSpPr>
          <p:nvPr/>
        </p:nvCxnSpPr>
        <p:spPr>
          <a:xfrm flipV="1">
            <a:off x="1212452" y="2877958"/>
            <a:ext cx="1506192" cy="943887"/>
          </a:xfrm>
          <a:prstGeom prst="line">
            <a:avLst/>
          </a:prstGeom>
          <a:ln w="12700">
            <a:solidFill>
              <a:srgbClr val="0070C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eur droit 64"/>
          <p:cNvCxnSpPr>
            <a:stCxn id="24" idx="0"/>
            <a:endCxn id="20" idx="2"/>
          </p:cNvCxnSpPr>
          <p:nvPr/>
        </p:nvCxnSpPr>
        <p:spPr>
          <a:xfrm flipH="1" flipV="1">
            <a:off x="2718644" y="2877958"/>
            <a:ext cx="928055" cy="896839"/>
          </a:xfrm>
          <a:prstGeom prst="line">
            <a:avLst/>
          </a:prstGeom>
          <a:ln w="12700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eur droit 67"/>
          <p:cNvCxnSpPr>
            <a:stCxn id="25" idx="0"/>
            <a:endCxn id="40" idx="2"/>
          </p:cNvCxnSpPr>
          <p:nvPr/>
        </p:nvCxnSpPr>
        <p:spPr>
          <a:xfrm flipH="1" flipV="1">
            <a:off x="5443926" y="2804222"/>
            <a:ext cx="9645" cy="970575"/>
          </a:xfrm>
          <a:prstGeom prst="line">
            <a:avLst/>
          </a:prstGeom>
          <a:ln w="12700">
            <a:solidFill>
              <a:srgbClr val="0070C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eur droit 70"/>
          <p:cNvCxnSpPr/>
          <p:nvPr/>
        </p:nvCxnSpPr>
        <p:spPr>
          <a:xfrm flipH="1">
            <a:off x="3497825" y="2673967"/>
            <a:ext cx="1961641" cy="1"/>
          </a:xfrm>
          <a:prstGeom prst="line">
            <a:avLst/>
          </a:prstGeom>
          <a:ln w="25400">
            <a:solidFill>
              <a:schemeClr val="accent2"/>
            </a:solidFill>
            <a:prstDash val="sys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cteur droit 73"/>
          <p:cNvCxnSpPr>
            <a:stCxn id="28" idx="0"/>
            <a:endCxn id="24" idx="2"/>
          </p:cNvCxnSpPr>
          <p:nvPr/>
        </p:nvCxnSpPr>
        <p:spPr>
          <a:xfrm flipV="1">
            <a:off x="3280107" y="4198124"/>
            <a:ext cx="366592" cy="428813"/>
          </a:xfrm>
          <a:prstGeom prst="line">
            <a:avLst/>
          </a:prstGeom>
          <a:ln w="12700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cteur droit 77"/>
          <p:cNvCxnSpPr>
            <a:stCxn id="29" idx="0"/>
            <a:endCxn id="24" idx="2"/>
          </p:cNvCxnSpPr>
          <p:nvPr/>
        </p:nvCxnSpPr>
        <p:spPr>
          <a:xfrm flipH="1" flipV="1">
            <a:off x="3646699" y="4198124"/>
            <a:ext cx="486664" cy="428814"/>
          </a:xfrm>
          <a:prstGeom prst="line">
            <a:avLst/>
          </a:prstGeom>
          <a:ln w="12700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cteur droit 79"/>
          <p:cNvCxnSpPr>
            <a:endCxn id="28" idx="2"/>
          </p:cNvCxnSpPr>
          <p:nvPr/>
        </p:nvCxnSpPr>
        <p:spPr>
          <a:xfrm flipV="1">
            <a:off x="3280107" y="4887446"/>
            <a:ext cx="0" cy="769690"/>
          </a:xfrm>
          <a:prstGeom prst="line">
            <a:avLst/>
          </a:prstGeom>
          <a:ln w="12700">
            <a:solidFill>
              <a:schemeClr val="accent6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cteur droit 82"/>
          <p:cNvCxnSpPr>
            <a:endCxn id="29" idx="2"/>
          </p:cNvCxnSpPr>
          <p:nvPr/>
        </p:nvCxnSpPr>
        <p:spPr>
          <a:xfrm flipV="1">
            <a:off x="4133362" y="4887447"/>
            <a:ext cx="1" cy="769689"/>
          </a:xfrm>
          <a:prstGeom prst="line">
            <a:avLst/>
          </a:prstGeom>
          <a:ln w="12700">
            <a:solidFill>
              <a:schemeClr val="accent6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cteur droit 85"/>
          <p:cNvCxnSpPr>
            <a:endCxn id="21" idx="2"/>
          </p:cNvCxnSpPr>
          <p:nvPr/>
        </p:nvCxnSpPr>
        <p:spPr>
          <a:xfrm flipV="1">
            <a:off x="5453571" y="4881956"/>
            <a:ext cx="0" cy="775180"/>
          </a:xfrm>
          <a:prstGeom prst="line">
            <a:avLst/>
          </a:prstGeom>
          <a:ln w="12700">
            <a:solidFill>
              <a:schemeClr val="accent6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cteur droit 92"/>
          <p:cNvCxnSpPr>
            <a:stCxn id="26" idx="0"/>
            <a:endCxn id="23" idx="2"/>
          </p:cNvCxnSpPr>
          <p:nvPr/>
        </p:nvCxnSpPr>
        <p:spPr>
          <a:xfrm flipV="1">
            <a:off x="600313" y="4245172"/>
            <a:ext cx="612139" cy="376275"/>
          </a:xfrm>
          <a:prstGeom prst="line">
            <a:avLst/>
          </a:prstGeom>
          <a:ln w="12700">
            <a:solidFill>
              <a:srgbClr val="0070C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necteur droit 93"/>
          <p:cNvCxnSpPr>
            <a:stCxn id="27" idx="0"/>
            <a:endCxn id="23" idx="2"/>
          </p:cNvCxnSpPr>
          <p:nvPr/>
        </p:nvCxnSpPr>
        <p:spPr>
          <a:xfrm flipH="1" flipV="1">
            <a:off x="1212452" y="4245172"/>
            <a:ext cx="651320" cy="376275"/>
          </a:xfrm>
          <a:prstGeom prst="line">
            <a:avLst/>
          </a:prstGeom>
          <a:ln w="12700">
            <a:solidFill>
              <a:srgbClr val="0070C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ZoneTexte 117"/>
          <p:cNvSpPr txBox="1"/>
          <p:nvPr/>
        </p:nvSpPr>
        <p:spPr>
          <a:xfrm>
            <a:off x="3538568" y="2278478"/>
            <a:ext cx="1251215" cy="260509"/>
          </a:xfrm>
          <a:prstGeom prst="roundRect">
            <a:avLst>
              <a:gd name="adj" fmla="val 9487"/>
            </a:avLst>
          </a:prstGeom>
          <a:noFill/>
          <a:ln w="9525">
            <a:noFill/>
          </a:ln>
        </p:spPr>
        <p:txBody>
          <a:bodyPr wrap="square" lIns="36000" rIns="36000" rtlCol="0" anchor="ctr">
            <a:spAutoFit/>
          </a:bodyPr>
          <a:lstStyle/>
          <a:p>
            <a:pPr algn="ctr"/>
            <a:r>
              <a:rPr lang="fr-FR" sz="1000" dirty="0" smtClean="0">
                <a:solidFill>
                  <a:srgbClr val="0070C0"/>
                </a:solidFill>
                <a:ea typeface="Verdana" panose="020B0604030504040204" pitchFamily="34" charset="0"/>
              </a:rPr>
              <a:t>MOELLE ÉPINIÈRE</a:t>
            </a:r>
            <a:endParaRPr lang="fr-FR" sz="1000" dirty="0">
              <a:solidFill>
                <a:srgbClr val="0070C0"/>
              </a:solidFill>
              <a:ea typeface="Verdana" panose="020B0604030504040204" pitchFamily="34" charset="0"/>
            </a:endParaRPr>
          </a:p>
        </p:txBody>
      </p:sp>
      <p:cxnSp>
        <p:nvCxnSpPr>
          <p:cNvPr id="143" name="Connecteur droit 142"/>
          <p:cNvCxnSpPr/>
          <p:nvPr/>
        </p:nvCxnSpPr>
        <p:spPr>
          <a:xfrm flipH="1" flipV="1">
            <a:off x="5459466" y="2677625"/>
            <a:ext cx="2038791" cy="13093"/>
          </a:xfrm>
          <a:prstGeom prst="line">
            <a:avLst/>
          </a:prstGeom>
          <a:ln w="25400">
            <a:solidFill>
              <a:srgbClr val="FF0000"/>
            </a:solidFill>
            <a:prstDash val="sys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Connecteur droit 159"/>
          <p:cNvCxnSpPr>
            <a:stCxn id="36" idx="2"/>
          </p:cNvCxnSpPr>
          <p:nvPr/>
        </p:nvCxnSpPr>
        <p:spPr>
          <a:xfrm flipH="1">
            <a:off x="6452546" y="1913746"/>
            <a:ext cx="1" cy="633521"/>
          </a:xfrm>
          <a:prstGeom prst="line">
            <a:avLst/>
          </a:prstGeom>
          <a:ln w="12700">
            <a:solidFill>
              <a:schemeClr val="accent6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Connecteur droit 173"/>
          <p:cNvCxnSpPr>
            <a:stCxn id="9" idx="1"/>
            <a:endCxn id="31" idx="3"/>
          </p:cNvCxnSpPr>
          <p:nvPr/>
        </p:nvCxnSpPr>
        <p:spPr>
          <a:xfrm flipH="1">
            <a:off x="8447880" y="2690718"/>
            <a:ext cx="192153" cy="0"/>
          </a:xfrm>
          <a:prstGeom prst="line">
            <a:avLst/>
          </a:prstGeom>
          <a:ln w="12700">
            <a:solidFill>
              <a:srgbClr val="0070C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949816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</TotalTime>
  <Words>56</Words>
  <Application>Microsoft Office PowerPoint</Application>
  <PresentationFormat>Format A4 (210 x 297 mm)</PresentationFormat>
  <Paragraphs>24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Thème Office</vt:lpstr>
      <vt:lpstr>Présentation PowerPoint</vt:lpstr>
    </vt:vector>
  </TitlesOfParts>
  <Company>EDITIS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Bukowski.Sylvia</dc:creator>
  <cp:lastModifiedBy>Bukowski.Sylvia</cp:lastModifiedBy>
  <cp:revision>22</cp:revision>
  <dcterms:created xsi:type="dcterms:W3CDTF">2020-07-22T16:32:13Z</dcterms:created>
  <dcterms:modified xsi:type="dcterms:W3CDTF">2020-07-26T22:44:00Z</dcterms:modified>
</cp:coreProperties>
</file>