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7E2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4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3/Chapitre 18 • </a:t>
            </a:r>
            <a:r>
              <a:rPr lang="fr-FR" dirty="0"/>
              <a:t>Le contrôle des flux de glucose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500136" y="3021859"/>
            <a:ext cx="1033669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Glycémie</a:t>
            </a:r>
            <a:endParaRPr lang="fr-FR" sz="14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07753" y="1276810"/>
            <a:ext cx="976892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Pancréas endocrine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stCxn id="31" idx="0"/>
            <a:endCxn id="10" idx="2"/>
          </p:cNvCxnSpPr>
          <p:nvPr/>
        </p:nvCxnSpPr>
        <p:spPr>
          <a:xfrm flipV="1">
            <a:off x="5196199" y="1700137"/>
            <a:ext cx="0" cy="349901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4707753" y="2050038"/>
            <a:ext cx="97689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b="1" dirty="0" smtClean="0">
                <a:solidFill>
                  <a:srgbClr val="00B0F0"/>
                </a:solidFill>
                <a:ea typeface="Verdana" panose="020B0604030504040204" pitchFamily="34" charset="0"/>
              </a:rPr>
              <a:t>Régulation</a:t>
            </a:r>
            <a:endParaRPr lang="fr-FR" sz="1000" b="1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9" idx="0"/>
            <a:endCxn id="31" idx="2"/>
          </p:cNvCxnSpPr>
          <p:nvPr/>
        </p:nvCxnSpPr>
        <p:spPr>
          <a:xfrm flipV="1">
            <a:off x="5016971" y="2310547"/>
            <a:ext cx="179228" cy="711312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74787" y="2705937"/>
            <a:ext cx="97689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Flux entrant</a:t>
            </a:r>
            <a:endParaRPr lang="fr-FR" sz="1000" dirty="0">
              <a:ea typeface="Verdana" panose="020B0604030504040204" pitchFamily="34" charset="0"/>
            </a:endParaRPr>
          </a:p>
        </p:txBody>
      </p:sp>
      <p:cxnSp>
        <p:nvCxnSpPr>
          <p:cNvPr id="20" name="Connecteur droit 19"/>
          <p:cNvCxnSpPr>
            <a:stCxn id="22" idx="0"/>
            <a:endCxn id="19" idx="2"/>
          </p:cNvCxnSpPr>
          <p:nvPr/>
        </p:nvCxnSpPr>
        <p:spPr>
          <a:xfrm flipH="1" flipV="1">
            <a:off x="2963233" y="2966446"/>
            <a:ext cx="80117" cy="421158"/>
          </a:xfrm>
          <a:prstGeom prst="line">
            <a:avLst/>
          </a:prstGeom>
          <a:ln w="9525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554904" y="3387604"/>
            <a:ext cx="97689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accent6"/>
                </a:solidFill>
                <a:ea typeface="Verdana" panose="020B0604030504040204" pitchFamily="34" charset="0"/>
              </a:rPr>
              <a:t>Flux de glucose</a:t>
            </a:r>
            <a:endParaRPr lang="fr-FR" sz="1000" b="1" dirty="0">
              <a:solidFill>
                <a:schemeClr val="accent6"/>
              </a:solidFill>
              <a:ea typeface="Verdana" panose="020B0604030504040204" pitchFamily="34" charset="0"/>
            </a:endParaRPr>
          </a:p>
        </p:txBody>
      </p:sp>
      <p:cxnSp>
        <p:nvCxnSpPr>
          <p:cNvPr id="24" name="Connecteur droit 23"/>
          <p:cNvCxnSpPr>
            <a:stCxn id="9" idx="1"/>
            <a:endCxn id="22" idx="3"/>
          </p:cNvCxnSpPr>
          <p:nvPr/>
        </p:nvCxnSpPr>
        <p:spPr>
          <a:xfrm flipH="1">
            <a:off x="3531796" y="3184677"/>
            <a:ext cx="968340" cy="333182"/>
          </a:xfrm>
          <a:prstGeom prst="line">
            <a:avLst/>
          </a:prstGeom>
          <a:ln w="9525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9" idx="2"/>
            <a:endCxn id="35" idx="0"/>
          </p:cNvCxnSpPr>
          <p:nvPr/>
        </p:nvCxnSpPr>
        <p:spPr>
          <a:xfrm>
            <a:off x="5016971" y="3347495"/>
            <a:ext cx="1444179" cy="612707"/>
          </a:xfrm>
          <a:prstGeom prst="line">
            <a:avLst/>
          </a:prstGeom>
          <a:ln w="952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5786287" y="3960202"/>
            <a:ext cx="1349726" cy="586145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accent2"/>
                </a:solidFill>
                <a:ea typeface="Verdana" panose="020B0604030504040204" pitchFamily="34" charset="0"/>
              </a:rPr>
              <a:t>Dérèglement, </a:t>
            </a:r>
            <a:r>
              <a:rPr lang="fr-FR" sz="1000" b="1" dirty="0" smtClean="0">
                <a:solidFill>
                  <a:schemeClr val="accent2"/>
                </a:solidFill>
                <a:ea typeface="Verdana" panose="020B0604030504040204" pitchFamily="34" charset="0"/>
              </a:rPr>
              <a:t>hyperglycémie chronique</a:t>
            </a:r>
            <a:endParaRPr lang="fr-FR" sz="1000" b="1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169156" y="772319"/>
            <a:ext cx="97689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Cellules </a:t>
            </a:r>
            <a:r>
              <a:rPr lang="el-G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α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251859" y="771327"/>
            <a:ext cx="97689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Cellules </a:t>
            </a:r>
            <a:r>
              <a:rPr lang="el-GR" sz="1000" dirty="0">
                <a:solidFill>
                  <a:srgbClr val="00B0F0"/>
                </a:solidFill>
                <a:ea typeface="Verdana" panose="020B0604030504040204" pitchFamily="34" charset="0"/>
              </a:rPr>
              <a:t>β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938892" y="2055903"/>
            <a:ext cx="76682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Hormones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725906" y="1464170"/>
            <a:ext cx="1114734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Hyperglycémiante : glucagon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723815" y="2467115"/>
            <a:ext cx="1118915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Hypoglycémiante : insuline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993407" y="2050036"/>
            <a:ext cx="97689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Action effecteurs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8136949" y="2050036"/>
            <a:ext cx="866640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Cellules cibles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8895049" y="2508009"/>
            <a:ext cx="976892" cy="423327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Cellules musculaires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895049" y="1478090"/>
            <a:ext cx="976892" cy="423327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rgbClr val="00B0F0"/>
                </a:solidFill>
                <a:ea typeface="Verdana" panose="020B0604030504040204" pitchFamily="34" charset="0"/>
              </a:rPr>
              <a:t>Cellules hépatiques</a:t>
            </a:r>
            <a:endParaRPr lang="fr-FR" sz="10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654499" y="4808897"/>
            <a:ext cx="1349726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chemeClr val="accent2"/>
                </a:solidFill>
                <a:ea typeface="Verdana" panose="020B0604030504040204" pitchFamily="34" charset="0"/>
              </a:rPr>
              <a:t>Diabète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5916028" y="5365267"/>
            <a:ext cx="1349726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chemeClr val="accent2"/>
                </a:solidFill>
                <a:ea typeface="Verdana" panose="020B0604030504040204" pitchFamily="34" charset="0"/>
              </a:rPr>
              <a:t>Non insulinodépendant</a:t>
            </a:r>
            <a:endParaRPr lang="fr-FR" sz="1000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413168" y="5359400"/>
            <a:ext cx="1349726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solidFill>
                  <a:schemeClr val="accent2"/>
                </a:solidFill>
                <a:ea typeface="Verdana" panose="020B0604030504040204" pitchFamily="34" charset="0"/>
              </a:rPr>
              <a:t>Insulinodépendant</a:t>
            </a:r>
            <a:endParaRPr lang="fr-FR" sz="1000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060856" y="2061319"/>
            <a:ext cx="819099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Foie si jeun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497907" y="2064074"/>
            <a:ext cx="1434947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Intestin si </a:t>
            </a:r>
            <a:r>
              <a:rPr lang="fr-FR" sz="1000" dirty="0" err="1" smtClean="0">
                <a:ea typeface="Verdana" panose="020B0604030504040204" pitchFamily="34" charset="0"/>
              </a:rPr>
              <a:t>post-prandiale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293731" y="3390006"/>
            <a:ext cx="97689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Flux sortant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60052" y="2761350"/>
            <a:ext cx="1291190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Foie si </a:t>
            </a:r>
            <a:r>
              <a:rPr lang="fr-FR" sz="1000" dirty="0" err="1" smtClean="0">
                <a:ea typeface="Verdana" panose="020B0604030504040204" pitchFamily="34" charset="0"/>
              </a:rPr>
              <a:t>post-prandiale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614899" y="4053580"/>
            <a:ext cx="581496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Autres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65479" y="3307396"/>
            <a:ext cx="924133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Muscles</a:t>
            </a:r>
            <a:br>
              <a:rPr lang="fr-FR" sz="1000" dirty="0" smtClean="0">
                <a:ea typeface="Verdana" panose="020B0604030504040204" pitchFamily="34" charset="0"/>
              </a:rPr>
            </a:br>
            <a:r>
              <a:rPr lang="fr-FR" sz="1000" dirty="0" smtClean="0">
                <a:ea typeface="Verdana" panose="020B0604030504040204" pitchFamily="34" charset="0"/>
              </a:rPr>
              <a:t>+/- exercice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2274585" y="4172654"/>
            <a:ext cx="135868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dirty="0" smtClean="0">
                <a:ea typeface="Verdana" panose="020B0604030504040204" pitchFamily="34" charset="0"/>
              </a:rPr>
              <a:t>Équilibre dynamique</a:t>
            </a:r>
            <a:endParaRPr lang="fr-FR" sz="1000" dirty="0">
              <a:ea typeface="Verdana" panose="020B0604030504040204" pitchFamily="34" charset="0"/>
            </a:endParaRPr>
          </a:p>
        </p:txBody>
      </p:sp>
      <p:cxnSp>
        <p:nvCxnSpPr>
          <p:cNvPr id="51" name="Connecteur droit 50"/>
          <p:cNvCxnSpPr>
            <a:stCxn id="19" idx="0"/>
            <a:endCxn id="44" idx="2"/>
          </p:cNvCxnSpPr>
          <p:nvPr/>
        </p:nvCxnSpPr>
        <p:spPr>
          <a:xfrm flipV="1">
            <a:off x="2963233" y="2321828"/>
            <a:ext cx="507173" cy="384109"/>
          </a:xfrm>
          <a:prstGeom prst="line">
            <a:avLst/>
          </a:prstGeom>
          <a:ln w="9525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19" idx="0"/>
            <a:endCxn id="45" idx="2"/>
          </p:cNvCxnSpPr>
          <p:nvPr/>
        </p:nvCxnSpPr>
        <p:spPr>
          <a:xfrm flipH="1" flipV="1">
            <a:off x="2215381" y="2324583"/>
            <a:ext cx="747852" cy="381354"/>
          </a:xfrm>
          <a:prstGeom prst="line">
            <a:avLst/>
          </a:prstGeom>
          <a:ln w="9525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>
            <a:stCxn id="22" idx="1"/>
            <a:endCxn id="46" idx="3"/>
          </p:cNvCxnSpPr>
          <p:nvPr/>
        </p:nvCxnSpPr>
        <p:spPr>
          <a:xfrm flipH="1">
            <a:off x="2270623" y="3517859"/>
            <a:ext cx="284281" cy="2402"/>
          </a:xfrm>
          <a:prstGeom prst="line">
            <a:avLst/>
          </a:prstGeom>
          <a:ln w="9525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stCxn id="22" idx="2"/>
            <a:endCxn id="50" idx="0"/>
          </p:cNvCxnSpPr>
          <p:nvPr/>
        </p:nvCxnSpPr>
        <p:spPr>
          <a:xfrm flipH="1">
            <a:off x="2953926" y="3648113"/>
            <a:ext cx="89424" cy="524541"/>
          </a:xfrm>
          <a:prstGeom prst="line">
            <a:avLst/>
          </a:prstGeom>
          <a:ln w="9525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endCxn id="48" idx="0"/>
          </p:cNvCxnSpPr>
          <p:nvPr/>
        </p:nvCxnSpPr>
        <p:spPr>
          <a:xfrm flipH="1">
            <a:off x="905647" y="3660676"/>
            <a:ext cx="398796" cy="392904"/>
          </a:xfrm>
          <a:prstGeom prst="line">
            <a:avLst/>
          </a:prstGeom>
          <a:ln w="9525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>
            <a:stCxn id="46" idx="1"/>
            <a:endCxn id="49" idx="3"/>
          </p:cNvCxnSpPr>
          <p:nvPr/>
        </p:nvCxnSpPr>
        <p:spPr>
          <a:xfrm flipH="1" flipV="1">
            <a:off x="989612" y="3519060"/>
            <a:ext cx="304119" cy="1201"/>
          </a:xfrm>
          <a:prstGeom prst="line">
            <a:avLst/>
          </a:prstGeom>
          <a:ln w="9525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endCxn id="47" idx="2"/>
          </p:cNvCxnSpPr>
          <p:nvPr/>
        </p:nvCxnSpPr>
        <p:spPr>
          <a:xfrm flipH="1" flipV="1">
            <a:off x="905647" y="3021859"/>
            <a:ext cx="398796" cy="353280"/>
          </a:xfrm>
          <a:prstGeom prst="line">
            <a:avLst/>
          </a:prstGeom>
          <a:ln w="9525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>
            <a:stCxn id="10" idx="0"/>
            <a:endCxn id="23" idx="2"/>
          </p:cNvCxnSpPr>
          <p:nvPr/>
        </p:nvCxnSpPr>
        <p:spPr>
          <a:xfrm flipH="1" flipV="1">
            <a:off x="4657602" y="1032828"/>
            <a:ext cx="538597" cy="243982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10" idx="0"/>
            <a:endCxn id="26" idx="2"/>
          </p:cNvCxnSpPr>
          <p:nvPr/>
        </p:nvCxnSpPr>
        <p:spPr>
          <a:xfrm flipV="1">
            <a:off x="5196199" y="1031836"/>
            <a:ext cx="544106" cy="244974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>
            <a:stCxn id="31" idx="3"/>
            <a:endCxn id="27" idx="1"/>
          </p:cNvCxnSpPr>
          <p:nvPr/>
        </p:nvCxnSpPr>
        <p:spPr>
          <a:xfrm>
            <a:off x="5684645" y="2180293"/>
            <a:ext cx="254247" cy="5865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>
            <a:stCxn id="27" idx="3"/>
            <a:endCxn id="37" idx="1"/>
          </p:cNvCxnSpPr>
          <p:nvPr/>
        </p:nvCxnSpPr>
        <p:spPr>
          <a:xfrm flipV="1">
            <a:off x="6705714" y="2180291"/>
            <a:ext cx="287693" cy="5867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>
            <a:stCxn id="27" idx="2"/>
            <a:endCxn id="36" idx="1"/>
          </p:cNvCxnSpPr>
          <p:nvPr/>
        </p:nvCxnSpPr>
        <p:spPr>
          <a:xfrm>
            <a:off x="6322303" y="2316412"/>
            <a:ext cx="401512" cy="362367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>
            <a:stCxn id="27" idx="0"/>
            <a:endCxn id="30" idx="1"/>
          </p:cNvCxnSpPr>
          <p:nvPr/>
        </p:nvCxnSpPr>
        <p:spPr>
          <a:xfrm flipV="1">
            <a:off x="6322303" y="1675834"/>
            <a:ext cx="403603" cy="380069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>
            <a:stCxn id="38" idx="3"/>
            <a:endCxn id="39" idx="0"/>
          </p:cNvCxnSpPr>
          <p:nvPr/>
        </p:nvCxnSpPr>
        <p:spPr>
          <a:xfrm>
            <a:off x="9003589" y="2180291"/>
            <a:ext cx="379906" cy="327718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>
            <a:stCxn id="38" idx="3"/>
            <a:endCxn id="40" idx="2"/>
          </p:cNvCxnSpPr>
          <p:nvPr/>
        </p:nvCxnSpPr>
        <p:spPr>
          <a:xfrm flipV="1">
            <a:off x="9003589" y="1901417"/>
            <a:ext cx="379906" cy="278874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>
            <a:stCxn id="36" idx="3"/>
            <a:endCxn id="38" idx="2"/>
          </p:cNvCxnSpPr>
          <p:nvPr/>
        </p:nvCxnSpPr>
        <p:spPr>
          <a:xfrm flipV="1">
            <a:off x="7842730" y="2310545"/>
            <a:ext cx="727539" cy="368234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>
            <a:stCxn id="30" idx="3"/>
            <a:endCxn id="38" idx="0"/>
          </p:cNvCxnSpPr>
          <p:nvPr/>
        </p:nvCxnSpPr>
        <p:spPr>
          <a:xfrm>
            <a:off x="7840640" y="1675834"/>
            <a:ext cx="729629" cy="374202"/>
          </a:xfrm>
          <a:prstGeom prst="line">
            <a:avLst/>
          </a:prstGeom>
          <a:ln w="9525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>
            <a:endCxn id="41" idx="0"/>
          </p:cNvCxnSpPr>
          <p:nvPr/>
        </p:nvCxnSpPr>
        <p:spPr>
          <a:xfrm>
            <a:off x="7136013" y="4546347"/>
            <a:ext cx="193349" cy="262550"/>
          </a:xfrm>
          <a:prstGeom prst="line">
            <a:avLst/>
          </a:prstGeom>
          <a:ln w="952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>
            <a:endCxn id="43" idx="0"/>
          </p:cNvCxnSpPr>
          <p:nvPr/>
        </p:nvCxnSpPr>
        <p:spPr>
          <a:xfrm>
            <a:off x="7687527" y="5069406"/>
            <a:ext cx="400504" cy="289994"/>
          </a:xfrm>
          <a:prstGeom prst="line">
            <a:avLst/>
          </a:prstGeom>
          <a:ln w="952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>
            <a:endCxn id="42" idx="0"/>
          </p:cNvCxnSpPr>
          <p:nvPr/>
        </p:nvCxnSpPr>
        <p:spPr>
          <a:xfrm flipH="1">
            <a:off x="6590891" y="5069406"/>
            <a:ext cx="400504" cy="295861"/>
          </a:xfrm>
          <a:prstGeom prst="line">
            <a:avLst/>
          </a:prstGeom>
          <a:ln w="9525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64</Words>
  <Application>Microsoft Office PowerPoint</Application>
  <PresentationFormat>Format A4 (210 x 297 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18</cp:revision>
  <dcterms:created xsi:type="dcterms:W3CDTF">2020-07-22T16:32:13Z</dcterms:created>
  <dcterms:modified xsi:type="dcterms:W3CDTF">2020-07-26T12:47:48Z</dcterms:modified>
</cp:coreProperties>
</file>