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DC44"/>
    <a:srgbClr val="FFA347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3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4C75F-8694-4058-A9CE-56F24A4F9855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2EB36-5527-4185-9AD1-4359E672872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8911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5619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652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858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42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30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8386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8258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806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097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3896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E93FD-A4C1-437C-B8DA-7DF043084EF9}" type="datetimeFigureOut">
              <a:rPr lang="fr-FR" smtClean="0"/>
              <a:t>27/07/2020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F9A21-0FDA-4BA1-8D93-D686B9107A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321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" y="6530009"/>
            <a:ext cx="9906000" cy="327990"/>
          </a:xfrm>
        </p:spPr>
        <p:txBody>
          <a:bodyPr lIns="90000" rIns="270000" bIns="108000"/>
          <a:lstStyle/>
          <a:p>
            <a:pPr algn="r"/>
            <a:r>
              <a:rPr lang="fr-FR" dirty="0"/>
              <a:t>Thème 3/Chapitre 20 • Comportement et stress : l’organisme débordé dans ses capacités d’adaptation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999619" y="644833"/>
            <a:ext cx="908365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>
                <a:ea typeface="Verdana" panose="020B0604030504040204" pitchFamily="34" charset="0"/>
              </a:rPr>
              <a:t>Adaptabilité</a:t>
            </a:r>
          </a:p>
          <a:p>
            <a:r>
              <a:rPr lang="fr-FR" sz="1100" dirty="0">
                <a:ea typeface="Verdana" panose="020B0604030504040204" pitchFamily="34" charset="0"/>
              </a:rPr>
              <a:t>physiologique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192655" y="1821140"/>
            <a:ext cx="812625" cy="521018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300" dirty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</a:rPr>
              <a:t>Agent</a:t>
            </a:r>
          </a:p>
          <a:p>
            <a:pPr algn="ctr"/>
            <a:r>
              <a:rPr lang="fr-FR" sz="1300" dirty="0" err="1" smtClean="0">
                <a:solidFill>
                  <a:schemeClr val="accent6">
                    <a:lumMod val="75000"/>
                  </a:schemeClr>
                </a:solidFill>
                <a:ea typeface="Verdana" panose="020B0604030504040204" pitchFamily="34" charset="0"/>
              </a:rPr>
              <a:t>stresseur</a:t>
            </a:r>
            <a:endParaRPr lang="fr-FR" sz="1300" dirty="0">
              <a:solidFill>
                <a:schemeClr val="accent6">
                  <a:lumMod val="75000"/>
                </a:schemeClr>
              </a:solidFill>
              <a:ea typeface="Verdana" panose="020B0604030504040204" pitchFamily="34" charset="0"/>
            </a:endParaRPr>
          </a:p>
        </p:txBody>
      </p:sp>
      <p:cxnSp>
        <p:nvCxnSpPr>
          <p:cNvPr id="12" name="Connecteur droit 11"/>
          <p:cNvCxnSpPr>
            <a:stCxn id="19" idx="3"/>
            <a:endCxn id="9" idx="1"/>
          </p:cNvCxnSpPr>
          <p:nvPr/>
        </p:nvCxnSpPr>
        <p:spPr>
          <a:xfrm flipV="1">
            <a:off x="2791073" y="872778"/>
            <a:ext cx="208546" cy="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/>
          <p:cNvSpPr txBox="1"/>
          <p:nvPr/>
        </p:nvSpPr>
        <p:spPr>
          <a:xfrm>
            <a:off x="1140568" y="734384"/>
            <a:ext cx="70414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ponctuel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140568" y="2889566"/>
            <a:ext cx="70414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durable ou intense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053982" y="734383"/>
            <a:ext cx="737091" cy="276791"/>
          </a:xfrm>
          <a:prstGeom prst="roundRect">
            <a:avLst>
              <a:gd name="adj" fmla="val 9487"/>
            </a:avLst>
          </a:prstGeom>
          <a:noFill/>
          <a:ln w="9525">
            <a:solidFill>
              <a:srgbClr val="92D050"/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b="1" dirty="0" smtClean="0">
                <a:ea typeface="Verdana" panose="020B0604030504040204" pitchFamily="34" charset="0"/>
              </a:rPr>
              <a:t>Stress aigu</a:t>
            </a:r>
            <a:endParaRPr lang="fr-FR" sz="1100" b="1" dirty="0">
              <a:ea typeface="Verdana" panose="020B060403050404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2058693" y="2889566"/>
            <a:ext cx="732381" cy="4558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b="1" dirty="0" smtClean="0">
                <a:ea typeface="Verdana" panose="020B0604030504040204" pitchFamily="34" charset="0"/>
              </a:rPr>
              <a:t>Stress chronique</a:t>
            </a:r>
            <a:endParaRPr lang="fr-FR" sz="1100" b="1" dirty="0">
              <a:ea typeface="Verdana" panose="020B0604030504040204" pitchFamily="34" charset="0"/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2999619" y="2800016"/>
            <a:ext cx="1092184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Mécanismes  physiologiques débordés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300348" y="2805219"/>
            <a:ext cx="1605680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Plasticité mal-adaptative du système limbique et du cortex préfrontal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6114573" y="2805219"/>
            <a:ext cx="1372123" cy="634990"/>
          </a:xfrm>
          <a:prstGeom prst="roundRect">
            <a:avLst>
              <a:gd name="adj" fmla="val 9487"/>
            </a:avLst>
          </a:prstGeom>
          <a:noFill/>
          <a:ln w="9525">
            <a:solidFill>
              <a:schemeClr val="accent6">
                <a:lumMod val="75000"/>
              </a:schemeClr>
            </a:solidFill>
          </a:ln>
        </p:spPr>
        <p:txBody>
          <a:bodyPr wrap="square" lIns="36000" rIns="36000" rtlCol="0" anchor="ctr">
            <a:spAutoFit/>
          </a:bodyPr>
          <a:lstStyle/>
          <a:p>
            <a:r>
              <a:rPr lang="fr-FR" sz="1100" dirty="0" smtClean="0">
                <a:ea typeface="Verdana" panose="020B0604030504040204" pitchFamily="34" charset="0"/>
              </a:rPr>
              <a:t>Troubles cognitifs </a:t>
            </a:r>
            <a:r>
              <a:rPr lang="fr-FR" sz="1100" dirty="0" smtClean="0">
                <a:ea typeface="Verdana" panose="020B0604030504040204" pitchFamily="34" charset="0"/>
              </a:rPr>
              <a:t/>
            </a:r>
            <a:br>
              <a:rPr lang="fr-FR" sz="1100" dirty="0" smtClean="0">
                <a:ea typeface="Verdana" panose="020B0604030504040204" pitchFamily="34" charset="0"/>
              </a:rPr>
            </a:br>
            <a:r>
              <a:rPr lang="fr-FR" sz="1100" dirty="0" smtClean="0">
                <a:ea typeface="Verdana" panose="020B0604030504040204" pitchFamily="34" charset="0"/>
              </a:rPr>
              <a:t>et </a:t>
            </a:r>
            <a:r>
              <a:rPr lang="fr-FR" sz="1100" dirty="0" smtClean="0">
                <a:ea typeface="Verdana" panose="020B0604030504040204" pitchFamily="34" charset="0"/>
              </a:rPr>
              <a:t>émotionnels, pathologies diverses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8039566" y="2826314"/>
            <a:ext cx="1468818" cy="605909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Traitements non médicamenteux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6066225" y="3677369"/>
            <a:ext cx="1468818" cy="843945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Amplification de l’inhibition liée au GABA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6066225" y="4921129"/>
            <a:ext cx="1468818" cy="605909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Effets indésirables</a:t>
            </a:r>
            <a:endParaRPr lang="fr-FR" sz="1100" dirty="0">
              <a:ea typeface="Verdana" panose="020B0604030504040204" pitchFamily="34" charset="0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4645755" y="4512533"/>
            <a:ext cx="1468818" cy="367873"/>
          </a:xfrm>
          <a:prstGeom prst="ellipse">
            <a:avLst/>
          </a:prstGeom>
          <a:noFill/>
          <a:ln w="9525">
            <a:solidFill>
              <a:schemeClr val="accent2"/>
            </a:solidFill>
          </a:ln>
        </p:spPr>
        <p:txBody>
          <a:bodyPr wrap="square" lIns="36000" rIns="36000" rtlCol="0" anchor="ctr">
            <a:spAutoFit/>
          </a:bodyPr>
          <a:lstStyle/>
          <a:p>
            <a:pPr algn="ctr"/>
            <a:r>
              <a:rPr lang="fr-FR" sz="1100" dirty="0" smtClean="0">
                <a:ea typeface="Verdana" panose="020B0604030504040204" pitchFamily="34" charset="0"/>
              </a:rPr>
              <a:t>Benzodiazépines</a:t>
            </a:r>
            <a:endParaRPr lang="fr-FR" sz="1100" dirty="0">
              <a:ea typeface="Verdana" panose="020B0604030504040204" pitchFamily="34" charset="0"/>
            </a:endParaRPr>
          </a:p>
        </p:txBody>
      </p:sp>
      <p:cxnSp>
        <p:nvCxnSpPr>
          <p:cNvPr id="63" name="Connecteur droit 62"/>
          <p:cNvCxnSpPr>
            <a:stCxn id="17" idx="3"/>
            <a:endCxn id="19" idx="1"/>
          </p:cNvCxnSpPr>
          <p:nvPr/>
        </p:nvCxnSpPr>
        <p:spPr>
          <a:xfrm flipV="1">
            <a:off x="1844709" y="872779"/>
            <a:ext cx="209273" cy="1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necteur droit 65"/>
          <p:cNvCxnSpPr>
            <a:stCxn id="18" idx="3"/>
            <a:endCxn id="21" idx="1"/>
          </p:cNvCxnSpPr>
          <p:nvPr/>
        </p:nvCxnSpPr>
        <p:spPr>
          <a:xfrm>
            <a:off x="1844709" y="3117511"/>
            <a:ext cx="213984" cy="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cteur droit 68"/>
          <p:cNvCxnSpPr>
            <a:stCxn id="21" idx="3"/>
            <a:endCxn id="40" idx="1"/>
          </p:cNvCxnSpPr>
          <p:nvPr/>
        </p:nvCxnSpPr>
        <p:spPr>
          <a:xfrm>
            <a:off x="2791074" y="3117511"/>
            <a:ext cx="208545" cy="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cteur droit 71"/>
          <p:cNvCxnSpPr>
            <a:stCxn id="40" idx="3"/>
            <a:endCxn id="41" idx="1"/>
          </p:cNvCxnSpPr>
          <p:nvPr/>
        </p:nvCxnSpPr>
        <p:spPr>
          <a:xfrm>
            <a:off x="4091803" y="3117511"/>
            <a:ext cx="208545" cy="5203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>
            <a:stCxn id="41" idx="3"/>
            <a:endCxn id="42" idx="1"/>
          </p:cNvCxnSpPr>
          <p:nvPr/>
        </p:nvCxnSpPr>
        <p:spPr>
          <a:xfrm>
            <a:off x="5906028" y="3122714"/>
            <a:ext cx="208545" cy="0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>
            <a:stCxn id="42" idx="3"/>
            <a:endCxn id="43" idx="2"/>
          </p:cNvCxnSpPr>
          <p:nvPr/>
        </p:nvCxnSpPr>
        <p:spPr>
          <a:xfrm>
            <a:off x="7486696" y="3122714"/>
            <a:ext cx="552870" cy="6555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Connecteur droit 92"/>
          <p:cNvCxnSpPr>
            <a:stCxn id="42" idx="2"/>
            <a:endCxn id="44" idx="0"/>
          </p:cNvCxnSpPr>
          <p:nvPr/>
        </p:nvCxnSpPr>
        <p:spPr>
          <a:xfrm flipH="1">
            <a:off x="6800634" y="3440209"/>
            <a:ext cx="1" cy="23716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eur droit 98"/>
          <p:cNvCxnSpPr>
            <a:stCxn id="44" idx="3"/>
            <a:endCxn id="46" idx="7"/>
          </p:cNvCxnSpPr>
          <p:nvPr/>
        </p:nvCxnSpPr>
        <p:spPr>
          <a:xfrm flipH="1">
            <a:off x="5899470" y="4397721"/>
            <a:ext cx="381858" cy="168686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/>
          <p:cNvCxnSpPr>
            <a:stCxn id="46" idx="5"/>
            <a:endCxn id="45" idx="1"/>
          </p:cNvCxnSpPr>
          <p:nvPr/>
        </p:nvCxnSpPr>
        <p:spPr>
          <a:xfrm>
            <a:off x="5899470" y="4826532"/>
            <a:ext cx="381858" cy="183330"/>
          </a:xfrm>
          <a:prstGeom prst="line">
            <a:avLst/>
          </a:prstGeom>
          <a:ln w="12700">
            <a:solidFill>
              <a:schemeClr val="accent2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/>
          <p:cNvCxnSpPr>
            <a:stCxn id="11" idx="0"/>
            <a:endCxn id="17" idx="2"/>
          </p:cNvCxnSpPr>
          <p:nvPr/>
        </p:nvCxnSpPr>
        <p:spPr>
          <a:xfrm flipV="1">
            <a:off x="598968" y="1011175"/>
            <a:ext cx="893671" cy="809965"/>
          </a:xfrm>
          <a:prstGeom prst="line">
            <a:avLst/>
          </a:prstGeom>
          <a:ln w="12700">
            <a:solidFill>
              <a:srgbClr val="92D05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cteur droit 122"/>
          <p:cNvCxnSpPr>
            <a:stCxn id="11" idx="2"/>
            <a:endCxn id="18" idx="0"/>
          </p:cNvCxnSpPr>
          <p:nvPr/>
        </p:nvCxnSpPr>
        <p:spPr>
          <a:xfrm>
            <a:off x="598968" y="2342158"/>
            <a:ext cx="893671" cy="547408"/>
          </a:xfrm>
          <a:prstGeom prst="line">
            <a:avLst/>
          </a:prstGeom>
          <a:ln w="12700">
            <a:solidFill>
              <a:schemeClr val="accent6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949816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</TotalTime>
  <Words>58</Words>
  <Application>Microsoft Office PowerPoint</Application>
  <PresentationFormat>Format A4 (210 x 297 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Thème Office</vt:lpstr>
      <vt:lpstr>Présentation PowerPoint</vt:lpstr>
    </vt:vector>
  </TitlesOfParts>
  <Company>EDITIS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Bukowski.Sylvia</dc:creator>
  <cp:lastModifiedBy>Bukowski.Sylvia</cp:lastModifiedBy>
  <cp:revision>21</cp:revision>
  <dcterms:created xsi:type="dcterms:W3CDTF">2020-07-22T16:32:13Z</dcterms:created>
  <dcterms:modified xsi:type="dcterms:W3CDTF">2020-07-27T13:32:39Z</dcterms:modified>
</cp:coreProperties>
</file>